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notesMasterIdLst>
    <p:notesMasterId r:id="rId37"/>
  </p:notesMasterIdLst>
  <p:sldIdLst>
    <p:sldId id="256" r:id="rId3"/>
    <p:sldId id="257" r:id="rId4"/>
    <p:sldId id="258" r:id="rId5"/>
    <p:sldId id="259" r:id="rId6"/>
    <p:sldId id="260" r:id="rId7"/>
    <p:sldId id="264" r:id="rId8"/>
    <p:sldId id="265" r:id="rId9"/>
    <p:sldId id="266" r:id="rId10"/>
    <p:sldId id="268" r:id="rId11"/>
    <p:sldId id="261" r:id="rId12"/>
    <p:sldId id="278" r:id="rId13"/>
    <p:sldId id="280" r:id="rId14"/>
    <p:sldId id="262" r:id="rId15"/>
    <p:sldId id="263" r:id="rId16"/>
    <p:sldId id="269" r:id="rId17"/>
    <p:sldId id="270" r:id="rId18"/>
    <p:sldId id="271" r:id="rId19"/>
    <p:sldId id="272" r:id="rId20"/>
    <p:sldId id="273" r:id="rId21"/>
    <p:sldId id="274" r:id="rId22"/>
    <p:sldId id="275" r:id="rId23"/>
    <p:sldId id="276" r:id="rId24"/>
    <p:sldId id="277" r:id="rId25"/>
    <p:sldId id="279" r:id="rId26"/>
    <p:sldId id="282" r:id="rId27"/>
    <p:sldId id="281" r:id="rId28"/>
    <p:sldId id="283" r:id="rId29"/>
    <p:sldId id="284" r:id="rId30"/>
    <p:sldId id="285" r:id="rId31"/>
    <p:sldId id="287" r:id="rId32"/>
    <p:sldId id="286" r:id="rId33"/>
    <p:sldId id="294" r:id="rId34"/>
    <p:sldId id="295" r:id="rId35"/>
    <p:sldId id="29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54" autoAdjust="0"/>
  </p:normalViewPr>
  <p:slideViewPr>
    <p:cSldViewPr snapToGrid="0" snapToObjects="1">
      <p:cViewPr varScale="1">
        <p:scale>
          <a:sx n="65" d="100"/>
          <a:sy n="65" d="100"/>
        </p:scale>
        <p:origin x="-27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0D692-718E-9B45-925E-AC3D162FAC31}" type="datetimeFigureOut">
              <a:rPr lang="en-US" smtClean="0"/>
              <a:t>2/18/13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26823-B061-7547-B2BE-484B693E7716}" type="slidenum">
              <a:rPr lang="en-US" smtClean="0"/>
              <a:t>‹#›</a:t>
            </a:fld>
            <a:endParaRPr lang="en-US"/>
          </a:p>
        </p:txBody>
      </p:sp>
    </p:spTree>
    <p:extLst>
      <p:ext uri="{BB962C8B-B14F-4D97-AF65-F5344CB8AC3E}">
        <p14:creationId xmlns:p14="http://schemas.microsoft.com/office/powerpoint/2010/main" val="1735355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Rearranged</a:t>
            </a:r>
            <a:r>
              <a:rPr lang="en-US" baseline="0" dirty="0" smtClean="0"/>
              <a:t> Content – allowing for the most accessed items to be more prominent, allows for a cleaner appearance </a:t>
            </a:r>
          </a:p>
          <a:p>
            <a:r>
              <a:rPr lang="en-US" baseline="0" dirty="0" smtClean="0"/>
              <a:t>Social Media Feed – included in the middle column, links to the OCC Twitter Account for continuous real-time OCC news, also have included an RSS feed button in the top right corner along with the other Social Media icons.  This allows users to subscribe to the OCC blog</a:t>
            </a:r>
          </a:p>
          <a:p>
            <a:r>
              <a:rPr lang="en-US" baseline="0" dirty="0" smtClean="0"/>
              <a:t>Industry Specific Call Out – right hand column, links to industry specific diagrams that demonstrate where OCC products are applicable in specific market applications</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3</a:t>
            </a:fld>
            <a:endParaRPr lang="en-US"/>
          </a:p>
        </p:txBody>
      </p:sp>
    </p:spTree>
    <p:extLst>
      <p:ext uri="{BB962C8B-B14F-4D97-AF65-F5344CB8AC3E}">
        <p14:creationId xmlns:p14="http://schemas.microsoft.com/office/powerpoint/2010/main" val="59038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integrated the product</a:t>
            </a:r>
            <a:r>
              <a:rPr lang="en-US" baseline="0" dirty="0" smtClean="0"/>
              <a:t> videos in with their corresponding products.  With products that have a video associated with them, there is now a tab on their product page that allows users to watch the video right on the product page.  This allows users to not only have all the technical specification data and features and benefits information available but also be able to view the product as well.</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12</a:t>
            </a:fld>
            <a:endParaRPr lang="en-US"/>
          </a:p>
        </p:txBody>
      </p:sp>
    </p:spTree>
    <p:extLst>
      <p:ext uri="{BB962C8B-B14F-4D97-AF65-F5344CB8AC3E}">
        <p14:creationId xmlns:p14="http://schemas.microsoft.com/office/powerpoint/2010/main" val="422274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Number</a:t>
            </a:r>
            <a:r>
              <a:rPr lang="en-US" baseline="0" dirty="0" smtClean="0"/>
              <a:t> Configurator – This new update allows users to create a unique OCC fiber optic cable part number based on their requirements.  At this time it only accommodates fiber optic cable.</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13</a:t>
            </a:fld>
            <a:endParaRPr lang="en-US"/>
          </a:p>
        </p:txBody>
      </p:sp>
    </p:spTree>
    <p:extLst>
      <p:ext uri="{BB962C8B-B14F-4D97-AF65-F5344CB8AC3E}">
        <p14:creationId xmlns:p14="http://schemas.microsoft.com/office/powerpoint/2010/main" val="401474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part number configurator,</a:t>
            </a:r>
            <a:r>
              <a:rPr lang="en-US" baseline="0" dirty="0" smtClean="0"/>
              <a:t> click on Products, Cable, and then choose what type of cable – Assembly, Indoor/Outdoor, Military, etc.  From that point, the user selects the cable construction – BX, DX, GX from the list and pulls up the product page. From there, the configurator can be located on the Specifications tab.  With this update, there is now an additional column in the specifications table for the Part Number Configurator – illustrated with a wrench icon.  Clicking on the wrench icon next to the fiber count desired launches the configurator.</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14</a:t>
            </a:fld>
            <a:endParaRPr lang="en-US"/>
          </a:p>
        </p:txBody>
      </p:sp>
    </p:spTree>
    <p:extLst>
      <p:ext uri="{BB962C8B-B14F-4D97-AF65-F5344CB8AC3E}">
        <p14:creationId xmlns:p14="http://schemas.microsoft.com/office/powerpoint/2010/main" val="81770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a:t>
            </a:r>
            <a:r>
              <a:rPr lang="en-US" baseline="0" dirty="0" smtClean="0"/>
              <a:t> a pop up window appears that walks the user through selection of a fiber count and the fiber type desired.  While clicking on the wrench icon next to the 2 fiber count will automatically populate 002 in the fiber count drop down box, this can be changed to accommodate the additional fiber counts listed.  The fiber type drop down box will display not only the fiber type code but also what that code corresponds to.  For instance, the drop down box will show WLS as the 62.5 micron OM1.  It is key to note that if a user has additional questions about the unique specifications for a fiber type, they can access our full Fiber Performance Chart through the link under the fiber type drown down box.</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15</a:t>
            </a:fld>
            <a:endParaRPr lang="en-US"/>
          </a:p>
        </p:txBody>
      </p:sp>
    </p:spTree>
    <p:extLst>
      <p:ext uri="{BB962C8B-B14F-4D97-AF65-F5344CB8AC3E}">
        <p14:creationId xmlns:p14="http://schemas.microsoft.com/office/powerpoint/2010/main" val="119677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fiber type and fiber count have</a:t>
            </a:r>
            <a:r>
              <a:rPr lang="en-US" baseline="0" dirty="0" smtClean="0"/>
              <a:t> been selected, the completed part number is displayed and options become available to download the spec sheet.  For Registered Users, they can log in to receive additional information and the download option but for those that are not registered, they can simply fill out a quick form to access the download option.</a:t>
            </a:r>
          </a:p>
          <a:p>
            <a:endParaRPr lang="en-US" baseline="0" dirty="0" smtClean="0"/>
          </a:p>
          <a:p>
            <a:r>
              <a:rPr lang="en-US" baseline="0" dirty="0" smtClean="0"/>
              <a:t>A quick note to take into consideration is that eventually we will be incorporating a “My Account” option to Registered Users that will include a holding space for ALL the documents they download including these spec sheets so continue to encourage customers to become Registered Users.  </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16</a:t>
            </a:fld>
            <a:endParaRPr lang="en-US"/>
          </a:p>
        </p:txBody>
      </p:sp>
    </p:spTree>
    <p:extLst>
      <p:ext uri="{BB962C8B-B14F-4D97-AF65-F5344CB8AC3E}">
        <p14:creationId xmlns:p14="http://schemas.microsoft.com/office/powerpoint/2010/main" val="126651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Registered Users – once they are logged in – the</a:t>
            </a:r>
            <a:r>
              <a:rPr lang="en-US" baseline="0" dirty="0" smtClean="0"/>
              <a:t> ISR and OSR assigned to the user will be displayed in case the user would like to ask questions or contact us directly.  In addition the download Spec Sheet option will appear.</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17</a:t>
            </a:fld>
            <a:endParaRPr lang="en-US"/>
          </a:p>
        </p:txBody>
      </p:sp>
    </p:spTree>
    <p:extLst>
      <p:ext uri="{BB962C8B-B14F-4D97-AF65-F5344CB8AC3E}">
        <p14:creationId xmlns:p14="http://schemas.microsoft.com/office/powerpoint/2010/main" val="186487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non-Registered</a:t>
            </a:r>
            <a:r>
              <a:rPr lang="en-US" baseline="0" dirty="0" smtClean="0"/>
              <a:t> Users that choose to fill out the short registration form – a pop up window will appear that allows them to open with Acrobat or save the spec sheet.  This same pop up window will appear for Registered Users once they have clicked on the Download Spec Sheet option.</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18</a:t>
            </a:fld>
            <a:endParaRPr lang="en-US"/>
          </a:p>
        </p:txBody>
      </p:sp>
    </p:spTree>
    <p:extLst>
      <p:ext uri="{BB962C8B-B14F-4D97-AF65-F5344CB8AC3E}">
        <p14:creationId xmlns:p14="http://schemas.microsoft.com/office/powerpoint/2010/main" val="172411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 sheet that is generated</a:t>
            </a:r>
            <a:r>
              <a:rPr lang="en-US" baseline="0" dirty="0" smtClean="0"/>
              <a:t> is typically a 2-3 page document and is customized based on the selections for fiber type and fiber count that the user has selected.</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19</a:t>
            </a:fld>
            <a:endParaRPr lang="en-US"/>
          </a:p>
        </p:txBody>
      </p:sp>
    </p:spTree>
    <p:extLst>
      <p:ext uri="{BB962C8B-B14F-4D97-AF65-F5344CB8AC3E}">
        <p14:creationId xmlns:p14="http://schemas.microsoft.com/office/powerpoint/2010/main" val="39895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a:t>
            </a:r>
            <a:r>
              <a:rPr lang="en-US" baseline="30000" dirty="0" smtClean="0"/>
              <a:t>st</a:t>
            </a:r>
            <a:r>
              <a:rPr lang="en-US" dirty="0" smtClean="0"/>
              <a:t> page of the generated Spec Sheet replaces our current Engineering spec sheet.  It includes</a:t>
            </a:r>
            <a:r>
              <a:rPr lang="en-US" baseline="0" dirty="0" smtClean="0"/>
              <a:t> a cut-out drawing, brief description and the customized part number.  Based on the fiber type selected, it will pull that information from the Fiber Performance Chart and include it on this 1</a:t>
            </a:r>
            <a:r>
              <a:rPr lang="en-US" baseline="30000" dirty="0" smtClean="0"/>
              <a:t>st</a:t>
            </a:r>
            <a:r>
              <a:rPr lang="en-US" baseline="0" dirty="0" smtClean="0"/>
              <a:t> page.  In addition, it will pull the fiber count detailed specifications from the product specifications tab as well as all the Environmental and Mechanical specifications.  </a:t>
            </a:r>
          </a:p>
          <a:p>
            <a:endParaRPr lang="en-US" baseline="0" dirty="0" smtClean="0"/>
          </a:p>
          <a:p>
            <a:r>
              <a:rPr lang="en-US" baseline="0" dirty="0" smtClean="0"/>
              <a:t>It is important to remember that this is real live data.  At the bottom of the page is a disclaimer for each spec sheet that gives the time and date that this spec sheet was created.  It also states that we have the right to change and update this spec sheet at any time.  The reason we do this is to make sure we have the most up to date information available for our customers.</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20</a:t>
            </a:fld>
            <a:endParaRPr lang="en-US"/>
          </a:p>
        </p:txBody>
      </p:sp>
    </p:spTree>
    <p:extLst>
      <p:ext uri="{BB962C8B-B14F-4D97-AF65-F5344CB8AC3E}">
        <p14:creationId xmlns:p14="http://schemas.microsoft.com/office/powerpoint/2010/main" val="379755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two and sometimes Page 3 of the generated</a:t>
            </a:r>
            <a:r>
              <a:rPr lang="en-US" baseline="0" dirty="0" smtClean="0"/>
              <a:t> spec sheet includes all the Features &amp; Benefits information, applications, standards and the colored drawing that is all featured on our website. </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21</a:t>
            </a:fld>
            <a:endParaRPr lang="en-US"/>
          </a:p>
        </p:txBody>
      </p:sp>
    </p:spTree>
    <p:extLst>
      <p:ext uri="{BB962C8B-B14F-4D97-AF65-F5344CB8AC3E}">
        <p14:creationId xmlns:p14="http://schemas.microsoft.com/office/powerpoint/2010/main" val="58400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visual</a:t>
            </a:r>
            <a:r>
              <a:rPr lang="en-US" baseline="0" dirty="0" smtClean="0"/>
              <a:t> changes can be found on the product pages. Where the right hand side was a column that featured related documents and products, it limited the amount of space we could expand the product information.  With the new layout, we have incorporated the Related Documents into the tabs associated with the product.  This in turn allows us to have the room needed to expand and add as many tabs as we need to each product set.  In addition, we can vary the tabs seen with each product set to best fit the customer requirements for that product.</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4</a:t>
            </a:fld>
            <a:endParaRPr lang="en-US"/>
          </a:p>
        </p:txBody>
      </p:sp>
    </p:spTree>
    <p:extLst>
      <p:ext uri="{BB962C8B-B14F-4D97-AF65-F5344CB8AC3E}">
        <p14:creationId xmlns:p14="http://schemas.microsoft.com/office/powerpoint/2010/main" val="24663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 Number Configurator generates the PDF spec sheet in real time and users can then save, print or attach the spec sheet</a:t>
            </a:r>
            <a:r>
              <a:rPr lang="en-US" baseline="0" dirty="0" smtClean="0"/>
              <a:t> to an email.  The Part Number Configurator is hard codes for most standard cable products.  It does not allow you to create a purple plenum BX cable but will allow you to create cables that encompass about 90% of the cables featured in our current OCC Product Catalog.</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22</a:t>
            </a:fld>
            <a:endParaRPr lang="en-US"/>
          </a:p>
        </p:txBody>
      </p:sp>
    </p:spTree>
    <p:extLst>
      <p:ext uri="{BB962C8B-B14F-4D97-AF65-F5344CB8AC3E}">
        <p14:creationId xmlns:p14="http://schemas.microsoft.com/office/powerpoint/2010/main" val="203675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the Division 27 Specification Builder.</a:t>
            </a:r>
            <a:r>
              <a:rPr lang="en-US" baseline="0" dirty="0" smtClean="0"/>
              <a:t>  As a little background about Division 27, Master Spec </a:t>
            </a:r>
            <a:r>
              <a:rPr lang="en-US" dirty="0" smtClean="0"/>
              <a:t>is a master guide building and construction specification system for use by architects,</a:t>
            </a:r>
            <a:r>
              <a:rPr lang="en-US" baseline="0" dirty="0" smtClean="0"/>
              <a:t> engineers and consultants (ACEs) </a:t>
            </a:r>
            <a:r>
              <a:rPr lang="en-US" dirty="0" smtClean="0"/>
              <a:t>and other design professionals. </a:t>
            </a:r>
            <a:r>
              <a:rPr lang="en-US" dirty="0" err="1" smtClean="0"/>
              <a:t>MasterSpec</a:t>
            </a:r>
            <a:r>
              <a:rPr lang="en-US" dirty="0" smtClean="0"/>
              <a:t> is published by Architectural Computer Services</a:t>
            </a:r>
            <a:r>
              <a:rPr lang="en-US" baseline="0" dirty="0" smtClean="0"/>
              <a:t> </a:t>
            </a:r>
            <a:r>
              <a:rPr lang="en-US" dirty="0" smtClean="0"/>
              <a:t> (ARCOM) for the </a:t>
            </a:r>
            <a:r>
              <a:rPr lang="en-US" u="none" dirty="0" smtClean="0"/>
              <a:t>American Institute of Architects </a:t>
            </a:r>
            <a:r>
              <a:rPr lang="en-US" dirty="0" smtClean="0"/>
              <a:t>(AIA). It was developed in 1969 by the AIA to provide architects a means to create technical specifications without spending a lot of time researching products and writing the technical specifications from scratch.  Originally the</a:t>
            </a:r>
            <a:r>
              <a:rPr lang="en-US" baseline="0" dirty="0" smtClean="0"/>
              <a:t> communications was included in the electrical section which was Division 16.  It then moved to Division 17 in a later revision.  In the most recent version of </a:t>
            </a:r>
            <a:r>
              <a:rPr lang="en-US" baseline="0" dirty="0" err="1" smtClean="0"/>
              <a:t>MasterSpec</a:t>
            </a:r>
            <a:r>
              <a:rPr lang="en-US" baseline="0" dirty="0" smtClean="0"/>
              <a:t>, the communications section has been given its own space and now resides as Division 27.  </a:t>
            </a:r>
          </a:p>
          <a:p>
            <a:endParaRPr lang="en-US" baseline="0" dirty="0" smtClean="0"/>
          </a:p>
          <a:p>
            <a:r>
              <a:rPr lang="en-US" baseline="0" dirty="0" smtClean="0"/>
              <a:t>The OCC Division 27 Spec Builder is available under the ‘Support’ Tab by clicking on My Specifications.  However, this is only visible and accessible to our Registered Users.  </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23</a:t>
            </a:fld>
            <a:endParaRPr lang="en-US"/>
          </a:p>
        </p:txBody>
      </p:sp>
    </p:spTree>
    <p:extLst>
      <p:ext uri="{BB962C8B-B14F-4D97-AF65-F5344CB8AC3E}">
        <p14:creationId xmlns:p14="http://schemas.microsoft.com/office/powerpoint/2010/main" val="177515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OCC Division</a:t>
            </a:r>
            <a:r>
              <a:rPr lang="en-US" baseline="0" dirty="0" smtClean="0"/>
              <a:t> 27 Spec Builder creates a complete Division 27 spec through a series of drop down menus and fill-in the blanks.  While OCC does not have products that would be included in every section, it was important to us to be able to give our users a complete spec that is written consistently through each section.  </a:t>
            </a:r>
            <a:r>
              <a:rPr lang="en-US" dirty="0" smtClean="0"/>
              <a:t>By</a:t>
            </a:r>
            <a:r>
              <a:rPr lang="en-US" baseline="0" dirty="0" smtClean="0"/>
              <a:t> clicking on the My Specifications under Support tab, the user is directed to the Start page of the Builder.  This page allows the user to select what type of document they want to create – a Commercial or Residential Installation.</a:t>
            </a:r>
            <a:endParaRPr lang="en-US" dirty="0" smtClean="0"/>
          </a:p>
        </p:txBody>
      </p:sp>
      <p:sp>
        <p:nvSpPr>
          <p:cNvPr id="4" name="Slide Number Placeholder 3"/>
          <p:cNvSpPr>
            <a:spLocks noGrp="1"/>
          </p:cNvSpPr>
          <p:nvPr>
            <p:ph type="sldNum" sz="quarter" idx="10"/>
          </p:nvPr>
        </p:nvSpPr>
        <p:spPr/>
        <p:txBody>
          <a:bodyPr/>
          <a:lstStyle/>
          <a:p>
            <a:fld id="{CF726823-B061-7547-B2BE-484B693E7716}" type="slidenum">
              <a:rPr lang="en-US" smtClean="0"/>
              <a:t>24</a:t>
            </a:fld>
            <a:endParaRPr lang="en-US"/>
          </a:p>
        </p:txBody>
      </p:sp>
    </p:spTree>
    <p:extLst>
      <p:ext uri="{BB962C8B-B14F-4D97-AF65-F5344CB8AC3E}">
        <p14:creationId xmlns:p14="http://schemas.microsoft.com/office/powerpoint/2010/main" val="216643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user has selected Commercial</a:t>
            </a:r>
            <a:r>
              <a:rPr lang="en-US" baseline="0" dirty="0" smtClean="0"/>
              <a:t> or Residential, a list of sections appears for that particular type of installation.  The user can then select only those sections that they need or they can click on the red button that allows them to ‘Select All’</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25</a:t>
            </a:fld>
            <a:endParaRPr lang="en-US"/>
          </a:p>
        </p:txBody>
      </p:sp>
    </p:spTree>
    <p:extLst>
      <p:ext uri="{BB962C8B-B14F-4D97-AF65-F5344CB8AC3E}">
        <p14:creationId xmlns:p14="http://schemas.microsoft.com/office/powerpoint/2010/main" val="407141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user has selected</a:t>
            </a:r>
            <a:r>
              <a:rPr lang="en-US" baseline="0" dirty="0" smtClean="0"/>
              <a:t> the sections they wish to include in their document, the next screen enables the user to input overall project information. This includes a Document Name, Owner Name, Project Name, Project Manager Name, Architect Name, Engineer Name, and what type of installation (Category 5e, 6, or 6A). All these fields are mandatory so if a user does not have information to complete the field they can simply put “N/A” to complete.</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26</a:t>
            </a:fld>
            <a:endParaRPr lang="en-US"/>
          </a:p>
        </p:txBody>
      </p:sp>
    </p:spTree>
    <p:extLst>
      <p:ext uri="{BB962C8B-B14F-4D97-AF65-F5344CB8AC3E}">
        <p14:creationId xmlns:p14="http://schemas.microsoft.com/office/powerpoint/2010/main" val="428640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completing the fill-in-the-blank section, the user can now edit their selected sections. To edit each section listed, simply click on the red ‘Edit’ link beside the chosen section.  </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27</a:t>
            </a:fld>
            <a:endParaRPr lang="en-US"/>
          </a:p>
        </p:txBody>
      </p:sp>
    </p:spTree>
    <p:extLst>
      <p:ext uri="{BB962C8B-B14F-4D97-AF65-F5344CB8AC3E}">
        <p14:creationId xmlns:p14="http://schemas.microsoft.com/office/powerpoint/2010/main" val="105326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each section are a series of drop down boxes to be accessed to answer the questions shown. By selecting the items from the drop down box, the user is completing that section.  In many instances, the user has the option of selecting more than one option.  They can do this by holding the Control button while they click on the selections they want.  When finished, the user clicks on the red ‘Finish’ button to complete.</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28</a:t>
            </a:fld>
            <a:endParaRPr lang="en-US"/>
          </a:p>
        </p:txBody>
      </p:sp>
    </p:spTree>
    <p:extLst>
      <p:ext uri="{BB962C8B-B14F-4D97-AF65-F5344CB8AC3E}">
        <p14:creationId xmlns:p14="http://schemas.microsoft.com/office/powerpoint/2010/main" val="4077944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each section is completed,</a:t>
            </a:r>
            <a:r>
              <a:rPr lang="en-US" baseline="0" dirty="0" smtClean="0"/>
              <a:t> a ‘Yes’ will appear beside that section in the list.  Once all sections have been completed, the user can then choose to print the document, save it as a PDF, save it as a Word document for further editing or save and return to at a later date.</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29</a:t>
            </a:fld>
            <a:endParaRPr lang="en-US"/>
          </a:p>
        </p:txBody>
      </p:sp>
    </p:spTree>
    <p:extLst>
      <p:ext uri="{BB962C8B-B14F-4D97-AF65-F5344CB8AC3E}">
        <p14:creationId xmlns:p14="http://schemas.microsoft.com/office/powerpoint/2010/main" val="863518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a:t>
            </a:r>
            <a:r>
              <a:rPr lang="en-US" baseline="0" dirty="0" smtClean="0"/>
              <a:t> the specification as a Word document will allow the user to further edit the full document.  However, the user will need to save any additional edits to the document to their desktop as those edits are not saved with the My Specifications database.</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30</a:t>
            </a:fld>
            <a:endParaRPr lang="en-US"/>
          </a:p>
        </p:txBody>
      </p:sp>
    </p:spTree>
    <p:extLst>
      <p:ext uri="{BB962C8B-B14F-4D97-AF65-F5344CB8AC3E}">
        <p14:creationId xmlns:p14="http://schemas.microsoft.com/office/powerpoint/2010/main" val="278643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the user also has</a:t>
            </a:r>
            <a:r>
              <a:rPr lang="en-US" baseline="0" dirty="0" smtClean="0"/>
              <a:t> the option to return to their specification at a later date.  Once a specification has been started and has been given a document name, it can be accessed through the My Specifications Documents drop down menu on the My Specifications Start page.  From this point, if the user elects to choose a document they have already begun, they can continue editing the document, save as PDF, save as Word document or print.</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31</a:t>
            </a:fld>
            <a:endParaRPr lang="en-US"/>
          </a:p>
        </p:txBody>
      </p:sp>
    </p:spTree>
    <p:extLst>
      <p:ext uri="{BB962C8B-B14F-4D97-AF65-F5344CB8AC3E}">
        <p14:creationId xmlns:p14="http://schemas.microsoft.com/office/powerpoint/2010/main" val="320669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a:t>
            </a:r>
            <a:r>
              <a:rPr lang="en-US" baseline="0" dirty="0" smtClean="0"/>
              <a:t> Illustrations – </a:t>
            </a:r>
          </a:p>
          <a:p>
            <a:r>
              <a:rPr lang="en-US" baseline="0" dirty="0" smtClean="0"/>
              <a:t>In the right hand column of the home page, we have incorporated a call out for Industry specific applications and how OCC products fit into those unique requirements.</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5</a:t>
            </a:fld>
            <a:endParaRPr lang="en-US"/>
          </a:p>
        </p:txBody>
      </p:sp>
    </p:spTree>
    <p:extLst>
      <p:ext uri="{BB962C8B-B14F-4D97-AF65-F5344CB8AC3E}">
        <p14:creationId xmlns:p14="http://schemas.microsoft.com/office/powerpoint/2010/main" val="2190072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this update includes several great new tools, we continue to look forward at the next revision.  Some other things that we are looking to implement in the next 3-6 months include:</a:t>
            </a:r>
          </a:p>
          <a:p>
            <a:r>
              <a:rPr lang="en-US" baseline="0" dirty="0" smtClean="0"/>
              <a:t>Expansion of the fiber optic cable part number configurator to include those outlying part numbers we missed on this revision as well as including additional customizable options</a:t>
            </a:r>
          </a:p>
          <a:p>
            <a:r>
              <a:rPr lang="en-US" baseline="0" dirty="0" smtClean="0"/>
              <a:t>Addition of other part number configurators that would include enterprise cable assemblies and pre-terminated enclosures</a:t>
            </a:r>
          </a:p>
          <a:p>
            <a:r>
              <a:rPr lang="en-US" baseline="0" dirty="0" smtClean="0"/>
              <a:t>As mentioned previously, we are currently working on the My Account feature for Registered Users that will enable users to save ALL the documents they are accessing and creating from a single landing page</a:t>
            </a:r>
          </a:p>
          <a:p>
            <a:r>
              <a:rPr lang="en-US" baseline="0" dirty="0" smtClean="0"/>
              <a:t>We are also currently working on a Mobile friendly version of the OCC website to make it easier for mobile users to access the things that are the most important to them on the go</a:t>
            </a:r>
          </a:p>
          <a:p>
            <a:r>
              <a:rPr lang="en-US" baseline="0" dirty="0" smtClean="0"/>
              <a:t>Lastly, we want to start including a Bill of Materials builder that would allow users to have “Shopping Cart” of sorts that they could compile the products they need from a job including quantity and colors</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32</a:t>
            </a:fld>
            <a:endParaRPr lang="en-US"/>
          </a:p>
        </p:txBody>
      </p:sp>
    </p:spTree>
    <p:extLst>
      <p:ext uri="{BB962C8B-B14F-4D97-AF65-F5344CB8AC3E}">
        <p14:creationId xmlns:p14="http://schemas.microsoft.com/office/powerpoint/2010/main" val="590382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move more to a digital world, the OCC website has become increasingly more important to our day-to-day business.  We recognize this and are making concerted effort to create integrated content to provide customers meaningful information to make educated buying decisions.  And you can expect that the OCC website is going to constantly be updated and changing so that we can better serve our customer.</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33</a:t>
            </a:fld>
            <a:endParaRPr lang="en-US"/>
          </a:p>
        </p:txBody>
      </p:sp>
    </p:spTree>
    <p:extLst>
      <p:ext uri="{BB962C8B-B14F-4D97-AF65-F5344CB8AC3E}">
        <p14:creationId xmlns:p14="http://schemas.microsoft.com/office/powerpoint/2010/main" val="59038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clicking on the ‘Learn More’ link on</a:t>
            </a:r>
            <a:r>
              <a:rPr lang="en-US" baseline="0" dirty="0" smtClean="0"/>
              <a:t> the home page, a diagram opens into a new window, allowing users to learn see a typical industry application and how OCC products fit into it.</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6</a:t>
            </a:fld>
            <a:endParaRPr lang="en-US"/>
          </a:p>
        </p:txBody>
      </p:sp>
    </p:spTree>
    <p:extLst>
      <p:ext uri="{BB962C8B-B14F-4D97-AF65-F5344CB8AC3E}">
        <p14:creationId xmlns:p14="http://schemas.microsoft.com/office/powerpoint/2010/main" val="174870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utilizing the navigation buttons in the top left hand corner or by clicking and dragging the illustration (similar to Google maps) a user can maneuver through the full illustration</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7</a:t>
            </a:fld>
            <a:endParaRPr lang="en-US"/>
          </a:p>
        </p:txBody>
      </p:sp>
    </p:spTree>
    <p:extLst>
      <p:ext uri="{BB962C8B-B14F-4D97-AF65-F5344CB8AC3E}">
        <p14:creationId xmlns:p14="http://schemas.microsoft.com/office/powerpoint/2010/main" val="173138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dots throughout</a:t>
            </a:r>
            <a:r>
              <a:rPr lang="en-US" baseline="0" dirty="0" smtClean="0"/>
              <a:t> the illustration signify OCC products can be used.  By clicking on the red dots, a user can see what product would be placed in that location and read a brief features and benefits type paragraph on that product.  From these product pop up blocks, a user also has a link that takes them to the product page within the OCC website to learn more about that product</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8</a:t>
            </a:fld>
            <a:endParaRPr lang="en-US"/>
          </a:p>
        </p:txBody>
      </p:sp>
    </p:spTree>
    <p:extLst>
      <p:ext uri="{BB962C8B-B14F-4D97-AF65-F5344CB8AC3E}">
        <p14:creationId xmlns:p14="http://schemas.microsoft.com/office/powerpoint/2010/main" val="307974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 Oil</a:t>
            </a:r>
            <a:r>
              <a:rPr lang="en-US" baseline="0" dirty="0" smtClean="0"/>
              <a:t> and Gas Pipeline illustration is being featured on the home page.  However, we have illustrations being developed for Oil &amp; Gas Rig, Mining, Broadcast – Stadium, Studio and Deployable and Enterprise applications.  These will be uploaded within the next couple of months to the website.  As these illustrations are rotated in the feature spot on the home page, older ones will still be able to be accessed from the Industry Solutions pages.</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9</a:t>
            </a:fld>
            <a:endParaRPr lang="en-US"/>
          </a:p>
        </p:txBody>
      </p:sp>
    </p:spTree>
    <p:extLst>
      <p:ext uri="{BB962C8B-B14F-4D97-AF65-F5344CB8AC3E}">
        <p14:creationId xmlns:p14="http://schemas.microsoft.com/office/powerpoint/2010/main" val="181671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last year, OCC Marketing has been working hard to develop a strong video library.  In addition to these being available on our YouTube channel, we also wanted to integrate these more into our website.  We have done this through two separate areas on our website.  The first is under the Library Tab. By clicking on the Videos link under the Library Tab, a user will be taken to a landing page featuring our 5 most recently released product videos.  These can all be viewed directly on the page.  At the bottom of the page is a link to our YouTube channel to see all of the videos we have available. </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10</a:t>
            </a:fld>
            <a:endParaRPr lang="en-US"/>
          </a:p>
        </p:txBody>
      </p:sp>
    </p:spTree>
    <p:extLst>
      <p:ext uri="{BB962C8B-B14F-4D97-AF65-F5344CB8AC3E}">
        <p14:creationId xmlns:p14="http://schemas.microsoft.com/office/powerpoint/2010/main" val="130207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area we incorporated a</a:t>
            </a:r>
            <a:r>
              <a:rPr lang="en-US" baseline="0" dirty="0" smtClean="0"/>
              <a:t> video feed was under the Support Tab.  The video landing page here features our 5 most recently released Support Type videos.  These include termination instructions, installation best practices, and more product support type content.  As in the Product videos page, this page also has a link to the YouTube Channel at the bottom of the page.  </a:t>
            </a:r>
          </a:p>
          <a:p>
            <a:endParaRPr lang="en-US" baseline="0" dirty="0" smtClean="0"/>
          </a:p>
          <a:p>
            <a:r>
              <a:rPr lang="en-US" baseline="0" dirty="0" smtClean="0"/>
              <a:t>It is important to note that these two sections only feature Product and Support videos. They do not encompass ALL the videos that OCC produces so it is important to remind your customers to subscribe to our YouTube Channel to make sure they are seeing everything.</a:t>
            </a:r>
            <a:endParaRPr lang="en-US" dirty="0"/>
          </a:p>
        </p:txBody>
      </p:sp>
      <p:sp>
        <p:nvSpPr>
          <p:cNvPr id="4" name="Slide Number Placeholder 3"/>
          <p:cNvSpPr>
            <a:spLocks noGrp="1"/>
          </p:cNvSpPr>
          <p:nvPr>
            <p:ph type="sldNum" sz="quarter" idx="10"/>
          </p:nvPr>
        </p:nvSpPr>
        <p:spPr/>
        <p:txBody>
          <a:bodyPr/>
          <a:lstStyle/>
          <a:p>
            <a:fld id="{CF726823-B061-7547-B2BE-484B693E7716}" type="slidenum">
              <a:rPr lang="en-US" smtClean="0"/>
              <a:t>11</a:t>
            </a:fld>
            <a:endParaRPr lang="en-US"/>
          </a:p>
        </p:txBody>
      </p:sp>
    </p:spTree>
    <p:extLst>
      <p:ext uri="{BB962C8B-B14F-4D97-AF65-F5344CB8AC3E}">
        <p14:creationId xmlns:p14="http://schemas.microsoft.com/office/powerpoint/2010/main" val="67279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1"/>
            <a:ext cx="6096000" cy="914400"/>
          </a:xfrm>
          <a:prstGeom prst="rect">
            <a:avLst/>
          </a:prstGeom>
        </p:spPr>
        <p:txBody>
          <a:bodyPr/>
          <a:lstStyle>
            <a:lvl1pPr>
              <a:defRPr sz="3200">
                <a:latin typeface="Arial"/>
                <a:cs typeface="Arial"/>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28F10-33C8-DD45-9D2C-7431A7A1317F}" type="datetimeFigureOut">
              <a:rPr lang="en-US" smtClean="0"/>
              <a:t>2/18/13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F87EB0-8847-FF4F-88E3-7536971FDE39}" type="slidenum">
              <a:rPr lang="en-US" smtClean="0"/>
              <a:t>‹#›</a:t>
            </a:fld>
            <a:endParaRPr lang="en-US"/>
          </a:p>
        </p:txBody>
      </p:sp>
    </p:spTree>
    <p:extLst>
      <p:ext uri="{BB962C8B-B14F-4D97-AF65-F5344CB8AC3E}">
        <p14:creationId xmlns:p14="http://schemas.microsoft.com/office/powerpoint/2010/main" val="238870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fld id="{CF67C0B6-A77F-CB44-9A00-25A8C1A119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D063BD94-190B-D74C-BB1C-0D3BC14E8F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4B4D4A89-3DC5-A84F-880B-BEAAF413FD8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fld id="{518597A6-FB9C-FD49-9229-71FED03AF33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p:txBody>
          <a:bodyPr/>
          <a:lstStyle>
            <a:lvl1pPr>
              <a:defRPr/>
            </a:lvl1pPr>
          </a:lstStyle>
          <a:p>
            <a:fld id="{EBCA4609-867C-8046-B6FA-55C54696CA7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fld id="{E68A1805-10DB-3846-8772-D8C0A0BE3FB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E8D5EBCC-BF8B-5742-9A68-7EDE0D6EA4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fld id="{6234ADAE-6059-9544-B0BA-6C23D21B11D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fld id="{9B08FA4E-0E09-7649-97A0-7766DE4FDFE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1143000"/>
          </a:xfrm>
          <a:prstGeom prst="rect">
            <a:avLst/>
          </a:prstGeom>
        </p:spPr>
        <p:txBody>
          <a:bodyPr/>
          <a:lstStyle>
            <a:lvl1pPr>
              <a:defRPr>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33663"/>
            <a:ext cx="8229600" cy="3429000"/>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8D5DDD66-B830-9341-83B4-C315886B389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1279E795-80DF-8942-A469-0162066211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itle 1"/>
          <p:cNvSpPr>
            <a:spLocks noGrp="1"/>
          </p:cNvSpPr>
          <p:nvPr>
            <p:ph type="ctrTitle"/>
          </p:nvPr>
        </p:nvSpPr>
        <p:spPr>
          <a:xfrm>
            <a:off x="685800" y="2130425"/>
            <a:ext cx="7772400" cy="1470025"/>
          </a:xfrm>
          <a:prstGeom prst="rect">
            <a:avLst/>
          </a:prstGeom>
        </p:spPr>
        <p:txBody>
          <a:bodyPr/>
          <a:lstStyle>
            <a:lvl1pPr>
              <a:defRPr sz="3600">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1143000"/>
          </a:xfrm>
          <a:prstGeom prst="rect">
            <a:avLst/>
          </a:prstGeom>
        </p:spPr>
        <p:txBody>
          <a:bodyPr/>
          <a:lstStyle>
            <a:lvl1pPr>
              <a:defRPr>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195513"/>
            <a:ext cx="4038600" cy="3443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95513"/>
            <a:ext cx="4038600" cy="3443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715962"/>
          </a:xfrm>
          <a:prstGeom prst="rect">
            <a:avLst/>
          </a:prstGeom>
        </p:spPr>
        <p:txBody>
          <a:bodyPr anchor="t"/>
          <a:lstStyle>
            <a:lvl1pPr>
              <a:defRPr>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0735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0735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1143000"/>
          </a:xfrm>
          <a:prstGeom prst="rect">
            <a:avLst/>
          </a:prstGeom>
        </p:spPr>
        <p:txBody>
          <a:bodyPr/>
          <a:lstStyle>
            <a:lvl1pPr>
              <a:defRPr>
                <a:latin typeface="Arial"/>
                <a:cs typeface="Arial"/>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2"/>
          <p:cNvSpPr txBox="1">
            <a:spLocks/>
          </p:cNvSpPr>
          <p:nvPr/>
        </p:nvSpPr>
        <p:spPr>
          <a:xfrm>
            <a:off x="6553200" y="5867400"/>
            <a:ext cx="2133600" cy="365125"/>
          </a:xfrm>
          <a:prstGeom prst="rect">
            <a:avLst/>
          </a:prstGeom>
        </p:spPr>
        <p:txBody>
          <a:bodyPr anchor="ctr">
            <a:prstTxWarp prst="textNoShape">
              <a:avLst/>
            </a:prstTxWarp>
          </a:bodyPr>
          <a:lstStyle/>
          <a:p>
            <a:pPr algn="r"/>
            <a:fld id="{63E0ACC8-1DF9-7041-8D3C-208F2AC89E54}" type="slidenum">
              <a:rPr lang="en-US" sz="1200">
                <a:solidFill>
                  <a:srgbClr val="898989"/>
                </a:solidFill>
              </a:rPr>
              <a:pPr algn="r"/>
              <a:t>‹#›</a:t>
            </a:fld>
            <a:endParaRPr lang="en-US" sz="1200">
              <a:solidFill>
                <a:srgbClr val="898989"/>
              </a:solidFill>
            </a:endParaRPr>
          </a:p>
        </p:txBody>
      </p:sp>
      <p:sp>
        <p:nvSpPr>
          <p:cNvPr id="2" name="Title 1"/>
          <p:cNvSpPr>
            <a:spLocks noGrp="1"/>
          </p:cNvSpPr>
          <p:nvPr>
            <p:ph type="title"/>
          </p:nvPr>
        </p:nvSpPr>
        <p:spPr>
          <a:xfrm>
            <a:off x="457200" y="854075"/>
            <a:ext cx="3008313" cy="1162050"/>
          </a:xfrm>
          <a:prstGeom prst="rect">
            <a:avLst/>
          </a:prstGeom>
        </p:spPr>
        <p:txBody>
          <a:bodyPr/>
          <a:lstStyle>
            <a:lvl1pPr algn="l">
              <a:defRPr sz="20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854075"/>
            <a:ext cx="5111750" cy="4784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66937"/>
            <a:ext cx="3008313" cy="3471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cs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61999"/>
            <a:ext cx="5486400" cy="39655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714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p:txBody>
          <a:bodyPr/>
          <a:lstStyle>
            <a:lvl1pPr>
              <a:defRPr/>
            </a:lvl1pPr>
          </a:lstStyle>
          <a:p>
            <a:fld id="{18F87EB0-8847-FF4F-88E3-7536971FDE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858000" y="5684837"/>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8F87EB0-8847-FF4F-88E3-7536971FDE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fontAlgn="base" hangingPunct="1">
        <a:spcBef>
          <a:spcPct val="0"/>
        </a:spcBef>
        <a:spcAft>
          <a:spcPct val="0"/>
        </a:spcAft>
        <a:defRPr sz="3600" kern="1200">
          <a:solidFill>
            <a:schemeClr val="tx1"/>
          </a:solidFill>
          <a:latin typeface="Arial Bold"/>
          <a:ea typeface="ＭＳ Ｐゴシック" pitchFamily="68" charset="-128"/>
          <a:cs typeface="Arial Bold"/>
        </a:defRPr>
      </a:lvl1pPr>
      <a:lvl2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2pPr>
      <a:lvl3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3pPr>
      <a:lvl4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4pPr>
      <a:lvl5pPr algn="l" defTabSz="457200" rtl="0" eaLnBrk="1" fontAlgn="base" hangingPunct="1">
        <a:spcBef>
          <a:spcPct val="0"/>
        </a:spcBef>
        <a:spcAft>
          <a:spcPct val="0"/>
        </a:spcAft>
        <a:defRPr sz="3600">
          <a:solidFill>
            <a:schemeClr val="tx1"/>
          </a:solidFill>
          <a:latin typeface="Arial Bold" pitchFamily="68" charset="0"/>
          <a:ea typeface="ＭＳ Ｐゴシック" pitchFamily="68" charset="-128"/>
          <a:cs typeface="ＭＳ Ｐゴシック" pitchFamily="68" charset="-128"/>
        </a:defRPr>
      </a:lvl5pPr>
      <a:lvl6pPr marL="4572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eaLnBrk="1" fontAlgn="base" hangingPunct="1">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6"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858000" y="5638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498B24-BF6F-7041-9157-7F8DA5F013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pitchFamily="-106" charset="-128"/>
          <a:cs typeface="ヒラギノ角ゴ Pro W3" pitchFamily="-106" charset="-128"/>
        </a:defRPr>
      </a:lvl1pPr>
      <a:lvl2pPr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2pPr>
      <a:lvl3pPr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3pPr>
      <a:lvl4pPr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4pPr>
      <a:lvl5pPr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ヒラギノ角ゴ Pro W3" pitchFamily="-106" charset="-128"/>
          <a:cs typeface="ヒラギノ角ゴ Pro W3" pitchFamily="-10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pitchFamily="-106" charset="-128"/>
          <a:cs typeface="ヒラギノ角ゴ Pro W3" pitchFamily="-10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pitchFamily="-106" charset="-128"/>
          <a:cs typeface="ヒラギノ角ゴ Pro W3" pitchFamily="-106"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pitchFamily="-106" charset="-128"/>
          <a:cs typeface="ヒラギノ角ゴ Pro W3" pitchFamily="-106"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pitchFamily="-106" charset="-128"/>
          <a:cs typeface="ヒラギノ角ゴ Pro W3" pitchFamily="-106"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pitchFamily="-106" charset="-128"/>
          <a:cs typeface="ヒラギノ角ゴ Pro W3"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tiff"/></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tiff"/></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OCC Website Update </a:t>
            </a:r>
            <a:endParaRPr lang="en-US" dirty="0"/>
          </a:p>
        </p:txBody>
      </p:sp>
    </p:spTree>
    <p:extLst>
      <p:ext uri="{BB962C8B-B14F-4D97-AF65-F5344CB8AC3E}">
        <p14:creationId xmlns:p14="http://schemas.microsoft.com/office/powerpoint/2010/main" val="36769015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39965"/>
          </a:xfrm>
        </p:spPr>
        <p:txBody>
          <a:bodyPr/>
          <a:lstStyle/>
          <a:p>
            <a:r>
              <a:rPr lang="en-US" sz="3200" dirty="0" smtClean="0"/>
              <a:t>Videos</a:t>
            </a:r>
            <a:endParaRPr lang="en-US" sz="3200" dirty="0"/>
          </a:p>
        </p:txBody>
      </p:sp>
      <p:pic>
        <p:nvPicPr>
          <p:cNvPr id="6" name="Picture 5" descr="Video page-2.tiff"/>
          <p:cNvPicPr>
            <a:picLocks noChangeAspect="1"/>
          </p:cNvPicPr>
          <p:nvPr/>
        </p:nvPicPr>
        <p:blipFill rotWithShape="1">
          <a:blip r:embed="rId3" cstate="screen">
            <a:extLst>
              <a:ext uri="{28A0092B-C50C-407E-A947-70E740481C1C}">
                <a14:useLocalDpi xmlns:a14="http://schemas.microsoft.com/office/drawing/2010/main"/>
              </a:ext>
            </a:extLst>
          </a:blip>
          <a:srcRect b="18569"/>
          <a:stretch/>
        </p:blipFill>
        <p:spPr>
          <a:xfrm>
            <a:off x="3766555" y="880249"/>
            <a:ext cx="4374137" cy="5189734"/>
          </a:xfrm>
          <a:prstGeom prst="rect">
            <a:avLst/>
          </a:prstGeom>
          <a:ln>
            <a:solidFill>
              <a:srgbClr val="000000"/>
            </a:solidFill>
          </a:ln>
        </p:spPr>
      </p:pic>
      <p:sp>
        <p:nvSpPr>
          <p:cNvPr id="7" name="Oval 6"/>
          <p:cNvSpPr/>
          <p:nvPr/>
        </p:nvSpPr>
        <p:spPr>
          <a:xfrm>
            <a:off x="6046693" y="1342018"/>
            <a:ext cx="880306" cy="5050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6112" y="995691"/>
            <a:ext cx="3030563" cy="2739211"/>
          </a:xfrm>
          <a:prstGeom prst="rect">
            <a:avLst/>
          </a:prstGeom>
          <a:noFill/>
        </p:spPr>
        <p:txBody>
          <a:bodyPr wrap="square" rtlCol="0">
            <a:spAutoFit/>
          </a:bodyPr>
          <a:lstStyle/>
          <a:p>
            <a:pPr marL="285750" indent="-285750">
              <a:buFont typeface="Arial"/>
              <a:buChar char="•"/>
            </a:pPr>
            <a:r>
              <a:rPr lang="en-US" sz="2800" dirty="0" smtClean="0"/>
              <a:t>Product Videos</a:t>
            </a:r>
          </a:p>
          <a:p>
            <a:pPr marL="914400" lvl="1" indent="-457200">
              <a:buFont typeface="Lucida Grande"/>
              <a:buChar char="-"/>
            </a:pPr>
            <a:r>
              <a:rPr lang="en-US" sz="2400" dirty="0" smtClean="0"/>
              <a:t>Available under Library</a:t>
            </a:r>
          </a:p>
          <a:p>
            <a:pPr marL="914400" lvl="1" indent="-457200">
              <a:buFont typeface="Lucida Grande"/>
              <a:buChar char="-"/>
            </a:pPr>
            <a:r>
              <a:rPr lang="en-US" sz="2400" dirty="0" smtClean="0"/>
              <a:t>Linked to OCC YouTube channel</a:t>
            </a:r>
            <a:endParaRPr lang="en-US" sz="2400" dirty="0"/>
          </a:p>
        </p:txBody>
      </p:sp>
    </p:spTree>
    <p:extLst>
      <p:ext uri="{BB962C8B-B14F-4D97-AF65-F5344CB8AC3E}">
        <p14:creationId xmlns:p14="http://schemas.microsoft.com/office/powerpoint/2010/main" val="1909619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 page-3.tiff"/>
          <p:cNvPicPr>
            <a:picLocks noChangeAspect="1"/>
          </p:cNvPicPr>
          <p:nvPr/>
        </p:nvPicPr>
        <p:blipFill rotWithShape="1">
          <a:blip r:embed="rId3" cstate="screen">
            <a:extLst>
              <a:ext uri="{28A0092B-C50C-407E-A947-70E740481C1C}">
                <a14:useLocalDpi xmlns:a14="http://schemas.microsoft.com/office/drawing/2010/main"/>
              </a:ext>
            </a:extLst>
          </a:blip>
          <a:srcRect b="33469"/>
          <a:stretch/>
        </p:blipFill>
        <p:spPr>
          <a:xfrm>
            <a:off x="3682446" y="1197711"/>
            <a:ext cx="5004354" cy="2366569"/>
          </a:xfrm>
          <a:prstGeom prst="rect">
            <a:avLst/>
          </a:prstGeom>
          <a:ln>
            <a:solidFill>
              <a:srgbClr val="000000"/>
            </a:solidFill>
          </a:ln>
        </p:spPr>
      </p:pic>
      <p:sp>
        <p:nvSpPr>
          <p:cNvPr id="2" name="Title 1"/>
          <p:cNvSpPr>
            <a:spLocks noGrp="1"/>
          </p:cNvSpPr>
          <p:nvPr>
            <p:ph type="title"/>
          </p:nvPr>
        </p:nvSpPr>
        <p:spPr>
          <a:xfrm>
            <a:off x="457200" y="255726"/>
            <a:ext cx="8229600" cy="739965"/>
          </a:xfrm>
        </p:spPr>
        <p:txBody>
          <a:bodyPr/>
          <a:lstStyle/>
          <a:p>
            <a:r>
              <a:rPr lang="en-US" sz="3200" dirty="0" smtClean="0"/>
              <a:t>Videos</a:t>
            </a:r>
            <a:endParaRPr lang="en-US" sz="3200" dirty="0"/>
          </a:p>
        </p:txBody>
      </p:sp>
      <p:sp>
        <p:nvSpPr>
          <p:cNvPr id="7" name="Oval 6"/>
          <p:cNvSpPr/>
          <p:nvPr/>
        </p:nvSpPr>
        <p:spPr>
          <a:xfrm>
            <a:off x="5902381" y="1457458"/>
            <a:ext cx="880306" cy="5050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6112" y="995691"/>
            <a:ext cx="3030563" cy="2739211"/>
          </a:xfrm>
          <a:prstGeom prst="rect">
            <a:avLst/>
          </a:prstGeom>
          <a:noFill/>
        </p:spPr>
        <p:txBody>
          <a:bodyPr wrap="square" rtlCol="0">
            <a:spAutoFit/>
          </a:bodyPr>
          <a:lstStyle/>
          <a:p>
            <a:pPr marL="285750" indent="-285750">
              <a:buFont typeface="Arial"/>
              <a:buChar char="•"/>
            </a:pPr>
            <a:r>
              <a:rPr lang="en-US" sz="2800" dirty="0" smtClean="0"/>
              <a:t>Support Videos</a:t>
            </a:r>
          </a:p>
          <a:p>
            <a:pPr marL="914400" lvl="1" indent="-457200">
              <a:buFont typeface="Lucida Grande"/>
              <a:buChar char="-"/>
            </a:pPr>
            <a:r>
              <a:rPr lang="en-US" sz="2400" dirty="0" smtClean="0"/>
              <a:t>Available under Support</a:t>
            </a:r>
          </a:p>
          <a:p>
            <a:pPr marL="914400" lvl="1" indent="-457200">
              <a:buFont typeface="Lucida Grande"/>
              <a:buChar char="-"/>
            </a:pPr>
            <a:r>
              <a:rPr lang="en-US" sz="2400" dirty="0" smtClean="0"/>
              <a:t>Linked to OCC YouTube channel</a:t>
            </a:r>
            <a:endParaRPr lang="en-US" sz="2400" dirty="0"/>
          </a:p>
        </p:txBody>
      </p:sp>
    </p:spTree>
    <p:extLst>
      <p:ext uri="{BB962C8B-B14F-4D97-AF65-F5344CB8AC3E}">
        <p14:creationId xmlns:p14="http://schemas.microsoft.com/office/powerpoint/2010/main" val="39830868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39965"/>
          </a:xfrm>
        </p:spPr>
        <p:txBody>
          <a:bodyPr/>
          <a:lstStyle/>
          <a:p>
            <a:r>
              <a:rPr lang="en-US" sz="3200" dirty="0" smtClean="0"/>
              <a:t>Videos</a:t>
            </a:r>
            <a:endParaRPr lang="en-US" sz="3200" dirty="0"/>
          </a:p>
        </p:txBody>
      </p:sp>
      <p:sp>
        <p:nvSpPr>
          <p:cNvPr id="8" name="TextBox 7"/>
          <p:cNvSpPr txBox="1"/>
          <p:nvPr/>
        </p:nvSpPr>
        <p:spPr>
          <a:xfrm>
            <a:off x="606112" y="995691"/>
            <a:ext cx="3030563" cy="1815882"/>
          </a:xfrm>
          <a:prstGeom prst="rect">
            <a:avLst/>
          </a:prstGeom>
          <a:noFill/>
        </p:spPr>
        <p:txBody>
          <a:bodyPr wrap="square" rtlCol="0">
            <a:spAutoFit/>
          </a:bodyPr>
          <a:lstStyle/>
          <a:p>
            <a:pPr marL="285750" indent="-285750">
              <a:buFont typeface="Arial"/>
              <a:buChar char="•"/>
            </a:pPr>
            <a:r>
              <a:rPr lang="en-US" sz="2800" dirty="0" smtClean="0"/>
              <a:t>Also made available from the product pages</a:t>
            </a:r>
            <a:endParaRPr lang="en-US" sz="2400" dirty="0"/>
          </a:p>
        </p:txBody>
      </p:sp>
      <p:pic>
        <p:nvPicPr>
          <p:cNvPr id="4" name="Picture 3" descr="Video page-4.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6675" y="1087528"/>
            <a:ext cx="5263362" cy="4025290"/>
          </a:xfrm>
          <a:prstGeom prst="rect">
            <a:avLst/>
          </a:prstGeom>
          <a:ln>
            <a:solidFill>
              <a:srgbClr val="000000"/>
            </a:solidFill>
          </a:ln>
        </p:spPr>
      </p:pic>
    </p:spTree>
    <p:extLst>
      <p:ext uri="{BB962C8B-B14F-4D97-AF65-F5344CB8AC3E}">
        <p14:creationId xmlns:p14="http://schemas.microsoft.com/office/powerpoint/2010/main" val="10839288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pic>
        <p:nvPicPr>
          <p:cNvPr id="5" name="Picture 4" descr="Part No Config-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5041" y="1542965"/>
            <a:ext cx="6973689" cy="4084852"/>
          </a:xfrm>
          <a:prstGeom prst="rect">
            <a:avLst/>
          </a:prstGeom>
          <a:ln>
            <a:solidFill>
              <a:srgbClr val="000000"/>
            </a:solidFill>
          </a:ln>
        </p:spPr>
      </p:pic>
      <p:sp>
        <p:nvSpPr>
          <p:cNvPr id="6" name="Content Placeholder 2"/>
          <p:cNvSpPr>
            <a:spLocks noGrp="1"/>
          </p:cNvSpPr>
          <p:nvPr>
            <p:ph idx="1"/>
          </p:nvPr>
        </p:nvSpPr>
        <p:spPr>
          <a:xfrm>
            <a:off x="457200" y="966829"/>
            <a:ext cx="8229600" cy="4386811"/>
          </a:xfrm>
        </p:spPr>
        <p:txBody>
          <a:bodyPr/>
          <a:lstStyle/>
          <a:p>
            <a:r>
              <a:rPr lang="en-US" sz="2800" dirty="0"/>
              <a:t>F</a:t>
            </a:r>
            <a:r>
              <a:rPr lang="en-US" sz="2800" dirty="0" smtClean="0"/>
              <a:t>or Fiber Optic Cable</a:t>
            </a:r>
            <a:endParaRPr lang="en-US" sz="2800" dirty="0"/>
          </a:p>
        </p:txBody>
      </p:sp>
    </p:spTree>
    <p:extLst>
      <p:ext uri="{BB962C8B-B14F-4D97-AF65-F5344CB8AC3E}">
        <p14:creationId xmlns:p14="http://schemas.microsoft.com/office/powerpoint/2010/main" val="39027381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2414619" cy="3429000"/>
          </a:xfrm>
        </p:spPr>
        <p:txBody>
          <a:bodyPr/>
          <a:lstStyle/>
          <a:p>
            <a:r>
              <a:rPr lang="en-US" sz="2800" dirty="0" smtClean="0"/>
              <a:t>Wrench icon launches the configurator</a:t>
            </a:r>
            <a:endParaRPr lang="en-US" sz="2800" dirty="0"/>
          </a:p>
        </p:txBody>
      </p:sp>
      <p:pic>
        <p:nvPicPr>
          <p:cNvPr id="7" name="Picture 6" descr="Part No Config-2.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0388" y="966830"/>
            <a:ext cx="5518646" cy="4473393"/>
          </a:xfrm>
          <a:prstGeom prst="rect">
            <a:avLst/>
          </a:prstGeom>
          <a:ln>
            <a:solidFill>
              <a:srgbClr val="000000"/>
            </a:solidFill>
          </a:ln>
        </p:spPr>
      </p:pic>
      <p:pic>
        <p:nvPicPr>
          <p:cNvPr id="8" name="Picture 7" descr="Part No Config-3.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16056" y="2397948"/>
            <a:ext cx="2628900" cy="2857500"/>
          </a:xfrm>
          <a:prstGeom prst="rect">
            <a:avLst/>
          </a:prstGeom>
          <a:ln>
            <a:solidFill>
              <a:srgbClr val="000000"/>
            </a:solidFill>
          </a:ln>
        </p:spPr>
      </p:pic>
    </p:spTree>
    <p:extLst>
      <p:ext uri="{BB962C8B-B14F-4D97-AF65-F5344CB8AC3E}">
        <p14:creationId xmlns:p14="http://schemas.microsoft.com/office/powerpoint/2010/main" val="2536572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218666" cy="3429000"/>
          </a:xfrm>
        </p:spPr>
        <p:txBody>
          <a:bodyPr/>
          <a:lstStyle/>
          <a:p>
            <a:r>
              <a:rPr lang="en-US" sz="2800" dirty="0" smtClean="0"/>
              <a:t>Pop up screen allows selection of fiber count and fiber type</a:t>
            </a:r>
            <a:endParaRPr lang="en-US" sz="2800" dirty="0"/>
          </a:p>
        </p:txBody>
      </p:sp>
      <p:pic>
        <p:nvPicPr>
          <p:cNvPr id="3" name="Picture 2" descr="Part No Config-4.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5694" y="966830"/>
            <a:ext cx="5160689" cy="4805290"/>
          </a:xfrm>
          <a:prstGeom prst="rect">
            <a:avLst/>
          </a:prstGeom>
        </p:spPr>
      </p:pic>
    </p:spTree>
    <p:extLst>
      <p:ext uri="{BB962C8B-B14F-4D97-AF65-F5344CB8AC3E}">
        <p14:creationId xmlns:p14="http://schemas.microsoft.com/office/powerpoint/2010/main" val="12776627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082940" cy="4978454"/>
          </a:xfrm>
        </p:spPr>
        <p:txBody>
          <a:bodyPr/>
          <a:lstStyle/>
          <a:p>
            <a:r>
              <a:rPr lang="en-US" sz="2800" dirty="0" smtClean="0"/>
              <a:t>Once completed – part number is displayed</a:t>
            </a:r>
          </a:p>
          <a:p>
            <a:r>
              <a:rPr lang="en-US" sz="2800" dirty="0" smtClean="0"/>
              <a:t>Option to log in as registered user or complete short registration to download spec sheet</a:t>
            </a:r>
            <a:endParaRPr lang="en-US" sz="2800" dirty="0"/>
          </a:p>
        </p:txBody>
      </p:sp>
      <p:pic>
        <p:nvPicPr>
          <p:cNvPr id="7" name="Picture 6" descr="Part No Config-6.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2401" y="1019140"/>
            <a:ext cx="5196796" cy="4170357"/>
          </a:xfrm>
          <a:prstGeom prst="rect">
            <a:avLst/>
          </a:prstGeom>
        </p:spPr>
      </p:pic>
    </p:spTree>
    <p:extLst>
      <p:ext uri="{BB962C8B-B14F-4D97-AF65-F5344CB8AC3E}">
        <p14:creationId xmlns:p14="http://schemas.microsoft.com/office/powerpoint/2010/main" val="3286302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218666" cy="3429000"/>
          </a:xfrm>
        </p:spPr>
        <p:txBody>
          <a:bodyPr/>
          <a:lstStyle/>
          <a:p>
            <a:r>
              <a:rPr lang="en-US" sz="2800" dirty="0" smtClean="0"/>
              <a:t>For registered users – contact us information and download option will show</a:t>
            </a:r>
            <a:endParaRPr lang="en-US" sz="2800" dirty="0"/>
          </a:p>
        </p:txBody>
      </p:sp>
      <p:pic>
        <p:nvPicPr>
          <p:cNvPr id="5" name="Picture 4" descr="Part No Config-7.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47518" y="966830"/>
            <a:ext cx="5180713" cy="4314660"/>
          </a:xfrm>
          <a:prstGeom prst="rect">
            <a:avLst/>
          </a:prstGeom>
        </p:spPr>
      </p:pic>
    </p:spTree>
    <p:extLst>
      <p:ext uri="{BB962C8B-B14F-4D97-AF65-F5344CB8AC3E}">
        <p14:creationId xmlns:p14="http://schemas.microsoft.com/office/powerpoint/2010/main" val="33966995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218666" cy="4155926"/>
          </a:xfrm>
        </p:spPr>
        <p:txBody>
          <a:bodyPr/>
          <a:lstStyle/>
          <a:p>
            <a:r>
              <a:rPr lang="en-US" sz="2800" dirty="0" smtClean="0"/>
              <a:t>For users that elect to fill out the short registration form – pop up window to open or save the spec sheet will appear</a:t>
            </a:r>
            <a:endParaRPr lang="en-US" sz="2800" dirty="0"/>
          </a:p>
        </p:txBody>
      </p:sp>
      <p:pic>
        <p:nvPicPr>
          <p:cNvPr id="3" name="Picture 2" descr="Part No Config-8.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5694" y="1067840"/>
            <a:ext cx="5079603" cy="4300229"/>
          </a:xfrm>
          <a:prstGeom prst="rect">
            <a:avLst/>
          </a:prstGeom>
        </p:spPr>
      </p:pic>
    </p:spTree>
    <p:extLst>
      <p:ext uri="{BB962C8B-B14F-4D97-AF65-F5344CB8AC3E}">
        <p14:creationId xmlns:p14="http://schemas.microsoft.com/office/powerpoint/2010/main" val="20406686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218666" cy="4026054"/>
          </a:xfrm>
        </p:spPr>
        <p:txBody>
          <a:bodyPr/>
          <a:lstStyle/>
          <a:p>
            <a:r>
              <a:rPr lang="en-US" sz="2800" dirty="0" smtClean="0"/>
              <a:t>PDF Spec Sheet is generated based on selections made in part number configurator</a:t>
            </a:r>
          </a:p>
        </p:txBody>
      </p:sp>
      <p:pic>
        <p:nvPicPr>
          <p:cNvPr id="4" name="Picture 3" descr="Spec sheet-2.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316" y="1471890"/>
            <a:ext cx="3039724" cy="3854846"/>
          </a:xfrm>
          <a:prstGeom prst="rect">
            <a:avLst/>
          </a:prstGeom>
          <a:ln>
            <a:solidFill>
              <a:srgbClr val="000000"/>
            </a:solidFill>
          </a:ln>
        </p:spPr>
      </p:pic>
      <p:pic>
        <p:nvPicPr>
          <p:cNvPr id="3" name="Picture 2" descr="Spec sheet-1.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7173" y="1082272"/>
            <a:ext cx="2906904" cy="3737448"/>
          </a:xfrm>
          <a:prstGeom prst="rect">
            <a:avLst/>
          </a:prstGeom>
          <a:ln>
            <a:solidFill>
              <a:srgbClr val="000000"/>
            </a:solidFill>
          </a:ln>
        </p:spPr>
      </p:pic>
    </p:spTree>
    <p:extLst>
      <p:ext uri="{BB962C8B-B14F-4D97-AF65-F5344CB8AC3E}">
        <p14:creationId xmlns:p14="http://schemas.microsoft.com/office/powerpoint/2010/main" val="3436816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68825"/>
          </a:xfrm>
        </p:spPr>
        <p:txBody>
          <a:bodyPr/>
          <a:lstStyle/>
          <a:p>
            <a:r>
              <a:rPr lang="en-US" sz="3200" dirty="0" smtClean="0"/>
              <a:t>Agenda</a:t>
            </a:r>
            <a:endParaRPr lang="en-US" sz="3200" dirty="0"/>
          </a:p>
        </p:txBody>
      </p:sp>
      <p:sp>
        <p:nvSpPr>
          <p:cNvPr id="3" name="Content Placeholder 2"/>
          <p:cNvSpPr>
            <a:spLocks noGrp="1"/>
          </p:cNvSpPr>
          <p:nvPr>
            <p:ph idx="1"/>
          </p:nvPr>
        </p:nvSpPr>
        <p:spPr>
          <a:xfrm>
            <a:off x="457200" y="1056451"/>
            <a:ext cx="8229600" cy="3618966"/>
          </a:xfrm>
        </p:spPr>
        <p:txBody>
          <a:bodyPr/>
          <a:lstStyle/>
          <a:p>
            <a:r>
              <a:rPr lang="en-US" sz="2800" dirty="0" smtClean="0"/>
              <a:t>Visual changes</a:t>
            </a:r>
          </a:p>
          <a:p>
            <a:r>
              <a:rPr lang="en-US" sz="2800" dirty="0" smtClean="0"/>
              <a:t>Industry illustrations</a:t>
            </a:r>
          </a:p>
          <a:p>
            <a:r>
              <a:rPr lang="en-US" sz="2800" dirty="0" smtClean="0"/>
              <a:t>Video integration</a:t>
            </a:r>
          </a:p>
          <a:p>
            <a:r>
              <a:rPr lang="en-US" sz="2800" dirty="0" smtClean="0"/>
              <a:t>Part number configurator and cable spec sheet</a:t>
            </a:r>
          </a:p>
          <a:p>
            <a:r>
              <a:rPr lang="en-US" sz="2800" dirty="0" smtClean="0"/>
              <a:t>Division 27 specification builder</a:t>
            </a:r>
          </a:p>
          <a:p>
            <a:r>
              <a:rPr lang="en-US" sz="2800" dirty="0" smtClean="0"/>
              <a:t>Sales Rep Only tools</a:t>
            </a:r>
          </a:p>
          <a:p>
            <a:r>
              <a:rPr lang="en-US" sz="2800" dirty="0" smtClean="0"/>
              <a:t>Update schedule and future revisions</a:t>
            </a:r>
            <a:endParaRPr lang="en-US" sz="2800" dirty="0"/>
          </a:p>
        </p:txBody>
      </p:sp>
    </p:spTree>
    <p:extLst>
      <p:ext uri="{BB962C8B-B14F-4D97-AF65-F5344CB8AC3E}">
        <p14:creationId xmlns:p14="http://schemas.microsoft.com/office/powerpoint/2010/main" val="19143057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218666" cy="4026054"/>
          </a:xfrm>
        </p:spPr>
        <p:txBody>
          <a:bodyPr/>
          <a:lstStyle/>
          <a:p>
            <a:r>
              <a:rPr lang="en-US" sz="2800" dirty="0" smtClean="0"/>
              <a:t>Page 1:</a:t>
            </a:r>
          </a:p>
          <a:p>
            <a:pPr lvl="1"/>
            <a:r>
              <a:rPr lang="en-US" sz="2400" dirty="0" smtClean="0"/>
              <a:t>Replaces current Engineering spec sheet</a:t>
            </a:r>
          </a:p>
          <a:p>
            <a:pPr lvl="1"/>
            <a:r>
              <a:rPr lang="en-US" sz="2400" dirty="0" smtClean="0"/>
              <a:t>Customized for the selected fiber type and fiber count</a:t>
            </a:r>
          </a:p>
        </p:txBody>
      </p:sp>
      <p:pic>
        <p:nvPicPr>
          <p:cNvPr id="3" name="Picture 2" descr="Spec sheet-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87172" y="1096700"/>
            <a:ext cx="3613989" cy="4646558"/>
          </a:xfrm>
          <a:prstGeom prst="rect">
            <a:avLst/>
          </a:prstGeom>
          <a:ln>
            <a:solidFill>
              <a:srgbClr val="000000"/>
            </a:solidFill>
          </a:ln>
        </p:spPr>
      </p:pic>
    </p:spTree>
    <p:extLst>
      <p:ext uri="{BB962C8B-B14F-4D97-AF65-F5344CB8AC3E}">
        <p14:creationId xmlns:p14="http://schemas.microsoft.com/office/powerpoint/2010/main" val="40748929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3218666" cy="4026054"/>
          </a:xfrm>
        </p:spPr>
        <p:txBody>
          <a:bodyPr/>
          <a:lstStyle/>
          <a:p>
            <a:r>
              <a:rPr lang="en-US" sz="2800" dirty="0" smtClean="0"/>
              <a:t>Page 2:</a:t>
            </a:r>
          </a:p>
          <a:p>
            <a:pPr lvl="1"/>
            <a:r>
              <a:rPr lang="en-US" sz="2400" dirty="0" smtClean="0"/>
              <a:t>Pulls all the info from the website including features and benefits, applications, standards, and color picture</a:t>
            </a:r>
          </a:p>
        </p:txBody>
      </p:sp>
      <p:pic>
        <p:nvPicPr>
          <p:cNvPr id="4" name="Picture 3" descr="Spec sheet-2.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9836" y="1138037"/>
            <a:ext cx="3756598" cy="4763955"/>
          </a:xfrm>
          <a:prstGeom prst="rect">
            <a:avLst/>
          </a:prstGeom>
          <a:ln>
            <a:solidFill>
              <a:srgbClr val="000000"/>
            </a:solidFill>
          </a:ln>
        </p:spPr>
      </p:pic>
    </p:spTree>
    <p:extLst>
      <p:ext uri="{BB962C8B-B14F-4D97-AF65-F5344CB8AC3E}">
        <p14:creationId xmlns:p14="http://schemas.microsoft.com/office/powerpoint/2010/main" val="2619518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Part Number Configurator</a:t>
            </a:r>
            <a:endParaRPr lang="en-US" sz="3200" dirty="0"/>
          </a:p>
        </p:txBody>
      </p:sp>
      <p:sp>
        <p:nvSpPr>
          <p:cNvPr id="6" name="Content Placeholder 5"/>
          <p:cNvSpPr>
            <a:spLocks noGrp="1"/>
          </p:cNvSpPr>
          <p:nvPr>
            <p:ph idx="1"/>
          </p:nvPr>
        </p:nvSpPr>
        <p:spPr>
          <a:xfrm>
            <a:off x="597028" y="966830"/>
            <a:ext cx="8089772" cy="4026054"/>
          </a:xfrm>
        </p:spPr>
        <p:txBody>
          <a:bodyPr/>
          <a:lstStyle/>
          <a:p>
            <a:r>
              <a:rPr lang="en-US" sz="2400" dirty="0" smtClean="0"/>
              <a:t>PDF Spec Sheet allows user to save, print or attach spec sheet to an email</a:t>
            </a:r>
          </a:p>
          <a:p>
            <a:r>
              <a:rPr lang="en-US" sz="2400" dirty="0" smtClean="0"/>
              <a:t>Hard coded for STANDARD cable products</a:t>
            </a:r>
          </a:p>
          <a:p>
            <a:r>
              <a:rPr lang="en-US" sz="2400" dirty="0" smtClean="0"/>
              <a:t>Available for ~ 90% of the cables featured in the current OCC catalog</a:t>
            </a:r>
          </a:p>
          <a:p>
            <a:endParaRPr lang="en-US" sz="2400" dirty="0" smtClean="0"/>
          </a:p>
        </p:txBody>
      </p:sp>
    </p:spTree>
    <p:extLst>
      <p:ext uri="{BB962C8B-B14F-4D97-AF65-F5344CB8AC3E}">
        <p14:creationId xmlns:p14="http://schemas.microsoft.com/office/powerpoint/2010/main" val="33597745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0"/>
            <a:ext cx="2728746" cy="4026054"/>
          </a:xfrm>
        </p:spPr>
        <p:txBody>
          <a:bodyPr/>
          <a:lstStyle/>
          <a:p>
            <a:r>
              <a:rPr lang="en-US" sz="2800" dirty="0" smtClean="0"/>
              <a:t>Can only be accessed by Registered Users</a:t>
            </a:r>
          </a:p>
          <a:p>
            <a:r>
              <a:rPr lang="en-US" sz="2800" dirty="0" smtClean="0"/>
              <a:t>Available under Support – My Specifications</a:t>
            </a:r>
          </a:p>
        </p:txBody>
      </p:sp>
      <p:pic>
        <p:nvPicPr>
          <p:cNvPr id="3" name="Picture 2" descr="Div 27 Spec-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25774" y="1177052"/>
            <a:ext cx="5577495" cy="2834572"/>
          </a:xfrm>
          <a:prstGeom prst="rect">
            <a:avLst/>
          </a:prstGeom>
          <a:ln>
            <a:solidFill>
              <a:srgbClr val="000000"/>
            </a:solidFill>
          </a:ln>
        </p:spPr>
      </p:pic>
      <p:sp>
        <p:nvSpPr>
          <p:cNvPr id="5" name="Oval 4"/>
          <p:cNvSpPr/>
          <p:nvPr/>
        </p:nvSpPr>
        <p:spPr>
          <a:xfrm>
            <a:off x="4574706" y="1847078"/>
            <a:ext cx="880306" cy="5050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2110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0"/>
            <a:ext cx="8321484" cy="4689848"/>
          </a:xfrm>
        </p:spPr>
        <p:txBody>
          <a:bodyPr/>
          <a:lstStyle/>
          <a:p>
            <a:r>
              <a:rPr lang="en-US" sz="2800" dirty="0" smtClean="0"/>
              <a:t>Builder creates a complete Division 27 Spec by walking the customer through a series of choices and pull down menus</a:t>
            </a:r>
          </a:p>
        </p:txBody>
      </p:sp>
      <p:pic>
        <p:nvPicPr>
          <p:cNvPr id="4" name="Picture 3" descr="Div 27 Spec-2.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5756" y="2474670"/>
            <a:ext cx="7691043" cy="3175366"/>
          </a:xfrm>
          <a:prstGeom prst="rect">
            <a:avLst/>
          </a:prstGeom>
          <a:ln>
            <a:solidFill>
              <a:srgbClr val="000000"/>
            </a:solidFill>
          </a:ln>
        </p:spPr>
      </p:pic>
    </p:spTree>
    <p:extLst>
      <p:ext uri="{BB962C8B-B14F-4D97-AF65-F5344CB8AC3E}">
        <p14:creationId xmlns:p14="http://schemas.microsoft.com/office/powerpoint/2010/main" val="210965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0"/>
            <a:ext cx="8321484" cy="1572903"/>
          </a:xfrm>
        </p:spPr>
        <p:txBody>
          <a:bodyPr/>
          <a:lstStyle/>
          <a:p>
            <a:r>
              <a:rPr lang="en-US" sz="2800" dirty="0" smtClean="0"/>
              <a:t>Once Commercial or Residential installation has been selected, all sections of the Division 27 Spec are revealed – </a:t>
            </a:r>
            <a:r>
              <a:rPr lang="en-US" sz="2000" dirty="0" smtClean="0"/>
              <a:t>select only those needed or select all</a:t>
            </a:r>
          </a:p>
        </p:txBody>
      </p:sp>
      <p:pic>
        <p:nvPicPr>
          <p:cNvPr id="3" name="Picture 2" descr="Div 27 Spec-3.tiff"/>
          <p:cNvPicPr>
            <a:picLocks noChangeAspect="1"/>
          </p:cNvPicPr>
          <p:nvPr/>
        </p:nvPicPr>
        <p:blipFill rotWithShape="1">
          <a:blip r:embed="rId3" cstate="screen">
            <a:extLst>
              <a:ext uri="{28A0092B-C50C-407E-A947-70E740481C1C}">
                <a14:useLocalDpi xmlns:a14="http://schemas.microsoft.com/office/drawing/2010/main"/>
              </a:ext>
            </a:extLst>
          </a:blip>
          <a:srcRect b="20504"/>
          <a:stretch/>
        </p:blipFill>
        <p:spPr>
          <a:xfrm>
            <a:off x="1010188" y="2453184"/>
            <a:ext cx="6385718" cy="3448808"/>
          </a:xfrm>
          <a:prstGeom prst="rect">
            <a:avLst/>
          </a:prstGeom>
          <a:ln>
            <a:solidFill>
              <a:srgbClr val="000000"/>
            </a:solidFill>
          </a:ln>
        </p:spPr>
      </p:pic>
    </p:spTree>
    <p:extLst>
      <p:ext uri="{BB962C8B-B14F-4D97-AF65-F5344CB8AC3E}">
        <p14:creationId xmlns:p14="http://schemas.microsoft.com/office/powerpoint/2010/main" val="17448055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0"/>
            <a:ext cx="8546972" cy="1919229"/>
          </a:xfrm>
        </p:spPr>
        <p:txBody>
          <a:bodyPr/>
          <a:lstStyle/>
          <a:p>
            <a:r>
              <a:rPr lang="en-US" sz="2800" dirty="0" smtClean="0"/>
              <a:t>Once sections have been selected – click on the Create Document button</a:t>
            </a:r>
          </a:p>
          <a:p>
            <a:pPr lvl="1"/>
            <a:r>
              <a:rPr lang="en-US" sz="2400" dirty="0" smtClean="0"/>
              <a:t>This screen enables the user to input the overall project information – all fields must be completed to Continue</a:t>
            </a:r>
          </a:p>
        </p:txBody>
      </p:sp>
      <p:pic>
        <p:nvPicPr>
          <p:cNvPr id="5" name="Picture 4" descr="Div 27 Spec-4.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4500" y="2732030"/>
            <a:ext cx="5541599" cy="3156360"/>
          </a:xfrm>
          <a:prstGeom prst="rect">
            <a:avLst/>
          </a:prstGeom>
          <a:ln>
            <a:solidFill>
              <a:srgbClr val="000000"/>
            </a:solidFill>
          </a:ln>
        </p:spPr>
      </p:pic>
    </p:spTree>
    <p:extLst>
      <p:ext uri="{BB962C8B-B14F-4D97-AF65-F5344CB8AC3E}">
        <p14:creationId xmlns:p14="http://schemas.microsoft.com/office/powerpoint/2010/main" val="8103869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1"/>
            <a:ext cx="8321484" cy="966830"/>
          </a:xfrm>
        </p:spPr>
        <p:txBody>
          <a:bodyPr/>
          <a:lstStyle/>
          <a:p>
            <a:r>
              <a:rPr lang="en-US" sz="2800" dirty="0" smtClean="0"/>
              <a:t>User can now edit their selected sections </a:t>
            </a:r>
          </a:p>
        </p:txBody>
      </p:sp>
      <p:pic>
        <p:nvPicPr>
          <p:cNvPr id="4" name="Picture 3" descr="Div 27 Spec-6.tiff"/>
          <p:cNvPicPr>
            <a:picLocks noChangeAspect="1"/>
          </p:cNvPicPr>
          <p:nvPr/>
        </p:nvPicPr>
        <p:blipFill rotWithShape="1">
          <a:blip r:embed="rId3" cstate="screen">
            <a:extLst>
              <a:ext uri="{28A0092B-C50C-407E-A947-70E740481C1C}">
                <a14:useLocalDpi xmlns:a14="http://schemas.microsoft.com/office/drawing/2010/main"/>
              </a:ext>
            </a:extLst>
          </a:blip>
          <a:srcRect t="9355"/>
          <a:stretch/>
        </p:blipFill>
        <p:spPr>
          <a:xfrm>
            <a:off x="966894" y="1746067"/>
            <a:ext cx="5954433" cy="3780738"/>
          </a:xfrm>
          <a:prstGeom prst="rect">
            <a:avLst/>
          </a:prstGeom>
          <a:ln>
            <a:solidFill>
              <a:srgbClr val="000000"/>
            </a:solidFill>
          </a:ln>
        </p:spPr>
      </p:pic>
    </p:spTree>
    <p:extLst>
      <p:ext uri="{BB962C8B-B14F-4D97-AF65-F5344CB8AC3E}">
        <p14:creationId xmlns:p14="http://schemas.microsoft.com/office/powerpoint/2010/main" val="5662237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0"/>
            <a:ext cx="8321484" cy="1746065"/>
          </a:xfrm>
        </p:spPr>
        <p:txBody>
          <a:bodyPr/>
          <a:lstStyle/>
          <a:p>
            <a:r>
              <a:rPr lang="en-US" sz="2800" dirty="0" smtClean="0"/>
              <a:t>Within each section are drop down menus to choose the options to complete the </a:t>
            </a:r>
            <a:r>
              <a:rPr lang="en-US" sz="2800" dirty="0" err="1" smtClean="0"/>
              <a:t>Div</a:t>
            </a:r>
            <a:r>
              <a:rPr lang="en-US" sz="2800" dirty="0" smtClean="0"/>
              <a:t> 27 Spec</a:t>
            </a:r>
          </a:p>
          <a:p>
            <a:pPr lvl="1"/>
            <a:r>
              <a:rPr lang="en-US" sz="2400" dirty="0" smtClean="0"/>
              <a:t>Once each choice has been made – click Finish to complete the section</a:t>
            </a:r>
          </a:p>
        </p:txBody>
      </p:sp>
      <p:pic>
        <p:nvPicPr>
          <p:cNvPr id="3" name="Picture 2" descr="Div 27 Spec-7.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561" y="2825632"/>
            <a:ext cx="8094881" cy="3033070"/>
          </a:xfrm>
          <a:prstGeom prst="rect">
            <a:avLst/>
          </a:prstGeom>
          <a:ln>
            <a:solidFill>
              <a:srgbClr val="000000"/>
            </a:solidFill>
          </a:ln>
        </p:spPr>
      </p:pic>
    </p:spTree>
    <p:extLst>
      <p:ext uri="{BB962C8B-B14F-4D97-AF65-F5344CB8AC3E}">
        <p14:creationId xmlns:p14="http://schemas.microsoft.com/office/powerpoint/2010/main" val="25606714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1"/>
            <a:ext cx="3185415" cy="4372380"/>
          </a:xfrm>
        </p:spPr>
        <p:txBody>
          <a:bodyPr/>
          <a:lstStyle/>
          <a:p>
            <a:r>
              <a:rPr lang="en-US" sz="2800" dirty="0" smtClean="0"/>
              <a:t>After sections have been completed:</a:t>
            </a:r>
          </a:p>
          <a:p>
            <a:pPr lvl="1"/>
            <a:r>
              <a:rPr lang="en-US" sz="2400" dirty="0" smtClean="0"/>
              <a:t>Print</a:t>
            </a:r>
          </a:p>
          <a:p>
            <a:pPr lvl="1"/>
            <a:r>
              <a:rPr lang="en-US" sz="2400" dirty="0" smtClean="0"/>
              <a:t>Save as PDF</a:t>
            </a:r>
          </a:p>
          <a:p>
            <a:pPr lvl="1"/>
            <a:r>
              <a:rPr lang="en-US" sz="2400" dirty="0" smtClean="0"/>
              <a:t>Save as Word Document for further editing</a:t>
            </a:r>
          </a:p>
          <a:p>
            <a:pPr lvl="1"/>
            <a:r>
              <a:rPr lang="en-US" sz="2400" dirty="0" smtClean="0"/>
              <a:t>Save and return to at a later date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2443" y="1067843"/>
            <a:ext cx="5136069" cy="3520992"/>
          </a:xfrm>
          <a:prstGeom prst="rect">
            <a:avLst/>
          </a:prstGeom>
          <a:ln>
            <a:solidFill>
              <a:srgbClr val="000000"/>
            </a:solidFill>
          </a:ln>
        </p:spPr>
      </p:pic>
    </p:spTree>
    <p:extLst>
      <p:ext uri="{BB962C8B-B14F-4D97-AF65-F5344CB8AC3E}">
        <p14:creationId xmlns:p14="http://schemas.microsoft.com/office/powerpoint/2010/main" val="3625603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83256"/>
          </a:xfrm>
        </p:spPr>
        <p:txBody>
          <a:bodyPr/>
          <a:lstStyle/>
          <a:p>
            <a:r>
              <a:rPr lang="en-US" sz="3200" dirty="0" smtClean="0"/>
              <a:t>Visual Changes</a:t>
            </a:r>
            <a:endParaRPr lang="en-US" sz="3200" dirty="0"/>
          </a:p>
        </p:txBody>
      </p:sp>
      <p:sp>
        <p:nvSpPr>
          <p:cNvPr id="3" name="Content Placeholder 2"/>
          <p:cNvSpPr>
            <a:spLocks noGrp="1"/>
          </p:cNvSpPr>
          <p:nvPr>
            <p:ph idx="1"/>
          </p:nvPr>
        </p:nvSpPr>
        <p:spPr>
          <a:xfrm>
            <a:off x="558219" y="1038982"/>
            <a:ext cx="3482531" cy="4473393"/>
          </a:xfrm>
        </p:spPr>
        <p:txBody>
          <a:bodyPr/>
          <a:lstStyle/>
          <a:p>
            <a:r>
              <a:rPr lang="en-US" sz="2800" dirty="0" smtClean="0"/>
              <a:t>Home Page</a:t>
            </a:r>
          </a:p>
          <a:p>
            <a:pPr lvl="1"/>
            <a:r>
              <a:rPr lang="en-US" sz="2400" dirty="0" smtClean="0"/>
              <a:t>Rearranged content</a:t>
            </a:r>
          </a:p>
          <a:p>
            <a:pPr lvl="1"/>
            <a:r>
              <a:rPr lang="en-US" sz="2400" dirty="0" smtClean="0"/>
              <a:t>Addition of Social Media Feed</a:t>
            </a:r>
          </a:p>
          <a:p>
            <a:pPr lvl="1"/>
            <a:r>
              <a:rPr lang="en-US" sz="2400" dirty="0" smtClean="0"/>
              <a:t>Industry specific call out</a:t>
            </a:r>
          </a:p>
          <a:p>
            <a:pPr lvl="1"/>
            <a:endParaRPr lang="en-US" sz="2400" dirty="0" smtClean="0"/>
          </a:p>
          <a:p>
            <a:pPr lvl="1"/>
            <a:endParaRPr lang="en-US" sz="2400" dirty="0"/>
          </a:p>
        </p:txBody>
      </p:sp>
      <p:pic>
        <p:nvPicPr>
          <p:cNvPr id="5" name="Picture 4" descr="OCC Home Page 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6355" y="838722"/>
            <a:ext cx="4673653" cy="4673653"/>
          </a:xfrm>
          <a:prstGeom prst="rect">
            <a:avLst/>
          </a:prstGeom>
          <a:ln>
            <a:solidFill>
              <a:srgbClr val="000000"/>
            </a:solidFill>
          </a:ln>
        </p:spPr>
      </p:pic>
    </p:spTree>
    <p:extLst>
      <p:ext uri="{BB962C8B-B14F-4D97-AF65-F5344CB8AC3E}">
        <p14:creationId xmlns:p14="http://schemas.microsoft.com/office/powerpoint/2010/main" val="32402892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1"/>
            <a:ext cx="3185415" cy="4372380"/>
          </a:xfrm>
        </p:spPr>
        <p:txBody>
          <a:bodyPr/>
          <a:lstStyle/>
          <a:p>
            <a:r>
              <a:rPr lang="en-US" sz="2800" dirty="0" smtClean="0"/>
              <a:t>Saving as a Word Document opens in WORD but will need to be saved to the registered user’s desktop in order to save unique edits made to the document</a:t>
            </a:r>
            <a:endParaRPr lang="en-US" sz="2400" dirty="0" smtClean="0"/>
          </a:p>
        </p:txBody>
      </p:sp>
      <p:pic>
        <p:nvPicPr>
          <p:cNvPr id="3" name="Picture 2" descr="Div 27 Spec-9.tiff"/>
          <p:cNvPicPr>
            <a:picLocks noChangeAspect="1"/>
          </p:cNvPicPr>
          <p:nvPr/>
        </p:nvPicPr>
        <p:blipFill rotWithShape="1">
          <a:blip r:embed="rId3" cstate="screen">
            <a:extLst>
              <a:ext uri="{28A0092B-C50C-407E-A947-70E740481C1C}">
                <a14:useLocalDpi xmlns:a14="http://schemas.microsoft.com/office/drawing/2010/main"/>
              </a:ext>
            </a:extLst>
          </a:blip>
          <a:srcRect r="19378"/>
          <a:stretch/>
        </p:blipFill>
        <p:spPr>
          <a:xfrm>
            <a:off x="4307430" y="1159094"/>
            <a:ext cx="4379370" cy="3473032"/>
          </a:xfrm>
          <a:prstGeom prst="rect">
            <a:avLst/>
          </a:prstGeom>
          <a:ln>
            <a:solidFill>
              <a:srgbClr val="000000"/>
            </a:solidFill>
          </a:ln>
        </p:spPr>
      </p:pic>
    </p:spTree>
    <p:extLst>
      <p:ext uri="{BB962C8B-B14F-4D97-AF65-F5344CB8AC3E}">
        <p14:creationId xmlns:p14="http://schemas.microsoft.com/office/powerpoint/2010/main" val="30915714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11104"/>
          </a:xfrm>
        </p:spPr>
        <p:txBody>
          <a:bodyPr/>
          <a:lstStyle/>
          <a:p>
            <a:r>
              <a:rPr lang="en-US" sz="3200" dirty="0" smtClean="0"/>
              <a:t>Division 27 Specification Builder</a:t>
            </a:r>
            <a:endParaRPr lang="en-US" sz="3200" dirty="0"/>
          </a:p>
        </p:txBody>
      </p:sp>
      <p:sp>
        <p:nvSpPr>
          <p:cNvPr id="6" name="Content Placeholder 5"/>
          <p:cNvSpPr>
            <a:spLocks noGrp="1"/>
          </p:cNvSpPr>
          <p:nvPr>
            <p:ph idx="1"/>
          </p:nvPr>
        </p:nvSpPr>
        <p:spPr>
          <a:xfrm>
            <a:off x="597028" y="966831"/>
            <a:ext cx="8436934" cy="1443029"/>
          </a:xfrm>
        </p:spPr>
        <p:txBody>
          <a:bodyPr/>
          <a:lstStyle/>
          <a:p>
            <a:r>
              <a:rPr lang="en-US" sz="2800" dirty="0" smtClean="0"/>
              <a:t>Once a Specification has been started, it is saved to the Registered User’s My Specifications and can be accessed at a later date</a:t>
            </a:r>
            <a:endParaRPr lang="en-US" sz="2400" dirty="0" smtClean="0"/>
          </a:p>
        </p:txBody>
      </p:sp>
      <p:pic>
        <p:nvPicPr>
          <p:cNvPr id="3" name="Picture 2" descr="Div 27 Spec-10.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8031" y="2409860"/>
            <a:ext cx="7547543" cy="2771436"/>
          </a:xfrm>
          <a:prstGeom prst="rect">
            <a:avLst/>
          </a:prstGeom>
          <a:ln>
            <a:solidFill>
              <a:srgbClr val="000000"/>
            </a:solidFill>
          </a:ln>
        </p:spPr>
      </p:pic>
    </p:spTree>
    <p:extLst>
      <p:ext uri="{BB962C8B-B14F-4D97-AF65-F5344CB8AC3E}">
        <p14:creationId xmlns:p14="http://schemas.microsoft.com/office/powerpoint/2010/main" val="26820792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83256"/>
          </a:xfrm>
        </p:spPr>
        <p:txBody>
          <a:bodyPr/>
          <a:lstStyle/>
          <a:p>
            <a:r>
              <a:rPr lang="en-US" sz="3200" dirty="0" smtClean="0"/>
              <a:t>Future Revisions</a:t>
            </a:r>
            <a:endParaRPr lang="en-US" sz="3200" dirty="0"/>
          </a:p>
        </p:txBody>
      </p:sp>
      <p:sp>
        <p:nvSpPr>
          <p:cNvPr id="3" name="Content Placeholder 2"/>
          <p:cNvSpPr>
            <a:spLocks noGrp="1"/>
          </p:cNvSpPr>
          <p:nvPr>
            <p:ph idx="1"/>
          </p:nvPr>
        </p:nvSpPr>
        <p:spPr>
          <a:xfrm>
            <a:off x="558219" y="1038982"/>
            <a:ext cx="8128581" cy="4473393"/>
          </a:xfrm>
        </p:spPr>
        <p:txBody>
          <a:bodyPr/>
          <a:lstStyle/>
          <a:p>
            <a:r>
              <a:rPr lang="en-US" sz="2800" dirty="0" smtClean="0"/>
              <a:t>Future updates will include:</a:t>
            </a:r>
          </a:p>
          <a:p>
            <a:pPr lvl="1"/>
            <a:r>
              <a:rPr lang="en-US" sz="2000" dirty="0" smtClean="0"/>
              <a:t>Expanded part number configurator capabilities</a:t>
            </a:r>
          </a:p>
          <a:p>
            <a:pPr lvl="1"/>
            <a:r>
              <a:rPr lang="en-US" sz="2000" dirty="0" smtClean="0"/>
              <a:t>Addition of other part number configurators</a:t>
            </a:r>
          </a:p>
          <a:p>
            <a:pPr lvl="1"/>
            <a:r>
              <a:rPr lang="en-US" sz="2000" dirty="0" smtClean="0"/>
              <a:t>My Account features for Registered Users to save all documents accessed</a:t>
            </a:r>
          </a:p>
          <a:p>
            <a:pPr lvl="1"/>
            <a:r>
              <a:rPr lang="en-US" sz="2000" dirty="0" smtClean="0"/>
              <a:t>Mobile friendly version of the OCC website</a:t>
            </a:r>
          </a:p>
          <a:p>
            <a:pPr lvl="1"/>
            <a:r>
              <a:rPr lang="en-US" sz="2000" dirty="0" smtClean="0"/>
              <a:t>Bill of Material builders</a:t>
            </a:r>
          </a:p>
          <a:p>
            <a:pPr lvl="1"/>
            <a:endParaRPr lang="en-US" sz="2400" dirty="0"/>
          </a:p>
        </p:txBody>
      </p:sp>
    </p:spTree>
    <p:extLst>
      <p:ext uri="{BB962C8B-B14F-4D97-AF65-F5344CB8AC3E}">
        <p14:creationId xmlns:p14="http://schemas.microsoft.com/office/powerpoint/2010/main" val="37558168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83256"/>
          </a:xfrm>
        </p:spPr>
        <p:txBody>
          <a:bodyPr/>
          <a:lstStyle/>
          <a:p>
            <a:r>
              <a:rPr lang="en-US" sz="3200" dirty="0" smtClean="0"/>
              <a:t>Summary</a:t>
            </a:r>
            <a:endParaRPr lang="en-US" sz="3200" dirty="0"/>
          </a:p>
        </p:txBody>
      </p:sp>
      <p:sp>
        <p:nvSpPr>
          <p:cNvPr id="3" name="Content Placeholder 2"/>
          <p:cNvSpPr>
            <a:spLocks noGrp="1"/>
          </p:cNvSpPr>
          <p:nvPr>
            <p:ph idx="1"/>
          </p:nvPr>
        </p:nvSpPr>
        <p:spPr>
          <a:xfrm>
            <a:off x="558219" y="1038982"/>
            <a:ext cx="8128581" cy="4473393"/>
          </a:xfrm>
        </p:spPr>
        <p:txBody>
          <a:bodyPr/>
          <a:lstStyle/>
          <a:p>
            <a:r>
              <a:rPr lang="en-US" sz="2800" dirty="0"/>
              <a:t>As we move more to a digital world, the OCC Website will become increasingly more important to our day-to-day business</a:t>
            </a:r>
          </a:p>
          <a:p>
            <a:r>
              <a:rPr lang="en-US" sz="2800" dirty="0" smtClean="0"/>
              <a:t>Our goal is to create integrated content to help provide customers meaningful information to make educated buying decisions</a:t>
            </a:r>
          </a:p>
          <a:p>
            <a:r>
              <a:rPr lang="en-US" sz="2800" dirty="0" smtClean="0"/>
              <a:t>The </a:t>
            </a:r>
            <a:r>
              <a:rPr lang="en-US" sz="2800" dirty="0"/>
              <a:t>OCC Website is constantly changing so that we can better serve our customers</a:t>
            </a:r>
          </a:p>
          <a:p>
            <a:endParaRPr lang="en-US" sz="2800" dirty="0" smtClean="0"/>
          </a:p>
        </p:txBody>
      </p:sp>
    </p:spTree>
    <p:extLst>
      <p:ext uri="{BB962C8B-B14F-4D97-AF65-F5344CB8AC3E}">
        <p14:creationId xmlns:p14="http://schemas.microsoft.com/office/powerpoint/2010/main" val="21437087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806" y="2954192"/>
            <a:ext cx="8229600" cy="711104"/>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4419594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739965"/>
          </a:xfrm>
        </p:spPr>
        <p:txBody>
          <a:bodyPr/>
          <a:lstStyle/>
          <a:p>
            <a:r>
              <a:rPr lang="en-US" sz="3200" dirty="0" smtClean="0"/>
              <a:t>Visual Changes</a:t>
            </a:r>
            <a:endParaRPr lang="en-US" sz="3200" dirty="0"/>
          </a:p>
        </p:txBody>
      </p:sp>
      <p:sp>
        <p:nvSpPr>
          <p:cNvPr id="3" name="Content Placeholder 2"/>
          <p:cNvSpPr>
            <a:spLocks noGrp="1"/>
          </p:cNvSpPr>
          <p:nvPr>
            <p:ph idx="1"/>
          </p:nvPr>
        </p:nvSpPr>
        <p:spPr>
          <a:xfrm>
            <a:off x="457200" y="995690"/>
            <a:ext cx="8229600" cy="5180477"/>
          </a:xfrm>
        </p:spPr>
        <p:txBody>
          <a:bodyPr/>
          <a:lstStyle/>
          <a:p>
            <a:r>
              <a:rPr lang="en-US" sz="2800" dirty="0" smtClean="0"/>
              <a:t>Product pages</a:t>
            </a:r>
          </a:p>
          <a:p>
            <a:pPr lvl="1"/>
            <a:r>
              <a:rPr lang="en-US" sz="2400" dirty="0" smtClean="0"/>
              <a:t>Before</a:t>
            </a:r>
          </a:p>
          <a:p>
            <a:pPr lvl="1"/>
            <a:endParaRPr lang="en-US" dirty="0"/>
          </a:p>
          <a:p>
            <a:pPr lvl="1"/>
            <a:endParaRPr lang="en-US" dirty="0" smtClean="0"/>
          </a:p>
          <a:p>
            <a:pPr marL="457200" lvl="1" indent="0">
              <a:buNone/>
            </a:pPr>
            <a:endParaRPr lang="en-US" dirty="0"/>
          </a:p>
          <a:p>
            <a:pPr lvl="1"/>
            <a:r>
              <a:rPr lang="en-US" sz="2400" dirty="0" smtClean="0"/>
              <a:t>After</a:t>
            </a:r>
            <a:endParaRPr 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28264"/>
          <a:stretch/>
        </p:blipFill>
        <p:spPr>
          <a:xfrm>
            <a:off x="2470097" y="1522177"/>
            <a:ext cx="6044340" cy="2518310"/>
          </a:xfrm>
          <a:prstGeom prst="rect">
            <a:avLst/>
          </a:prstGeom>
          <a:ln w="3175" cap="sq" cmpd="sng">
            <a:solidFill>
              <a:schemeClr val="tx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b="16682"/>
          <a:stretch/>
        </p:blipFill>
        <p:spPr>
          <a:xfrm>
            <a:off x="2470097" y="2943776"/>
            <a:ext cx="6044340" cy="2900495"/>
          </a:xfrm>
          <a:prstGeom prst="rect">
            <a:avLst/>
          </a:prstGeom>
          <a:ln w="3175" cap="sq" cmpd="sng">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4094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682243"/>
          </a:xfrm>
        </p:spPr>
        <p:txBody>
          <a:bodyPr/>
          <a:lstStyle/>
          <a:p>
            <a:r>
              <a:rPr lang="en-US" sz="3200" dirty="0" smtClean="0"/>
              <a:t>Industry Illustrations</a:t>
            </a:r>
            <a:endParaRPr lang="en-US" sz="3200" dirty="0"/>
          </a:p>
        </p:txBody>
      </p:sp>
      <p:sp>
        <p:nvSpPr>
          <p:cNvPr id="3" name="Content Placeholder 2"/>
          <p:cNvSpPr>
            <a:spLocks noGrp="1"/>
          </p:cNvSpPr>
          <p:nvPr>
            <p:ph idx="1"/>
          </p:nvPr>
        </p:nvSpPr>
        <p:spPr>
          <a:xfrm>
            <a:off x="457200" y="984299"/>
            <a:ext cx="3367081" cy="4340482"/>
          </a:xfrm>
        </p:spPr>
        <p:txBody>
          <a:bodyPr/>
          <a:lstStyle/>
          <a:p>
            <a:r>
              <a:rPr lang="en-US" sz="2800" dirty="0" smtClean="0"/>
              <a:t>Industry application specific diagrams to help specify OCC products</a:t>
            </a:r>
            <a:endParaRPr lang="en-US" sz="2800" dirty="0"/>
          </a:p>
        </p:txBody>
      </p:sp>
      <p:pic>
        <p:nvPicPr>
          <p:cNvPr id="4" name="Picture 3" descr="OCC Home Page 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6355" y="838722"/>
            <a:ext cx="4673653" cy="4673653"/>
          </a:xfrm>
          <a:prstGeom prst="rect">
            <a:avLst/>
          </a:prstGeom>
          <a:ln>
            <a:solidFill>
              <a:srgbClr val="000000"/>
            </a:solidFill>
          </a:ln>
        </p:spPr>
      </p:pic>
      <p:pic>
        <p:nvPicPr>
          <p:cNvPr id="5" name="Picture 4" descr="OCC Home Page 2.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10781" y="2562982"/>
            <a:ext cx="2793992" cy="3237999"/>
          </a:xfrm>
          <a:prstGeom prst="rect">
            <a:avLst/>
          </a:prstGeom>
          <a:ln>
            <a:solidFill>
              <a:srgbClr val="000000"/>
            </a:solidFill>
          </a:ln>
        </p:spPr>
      </p:pic>
    </p:spTree>
    <p:extLst>
      <p:ext uri="{BB962C8B-B14F-4D97-AF65-F5344CB8AC3E}">
        <p14:creationId xmlns:p14="http://schemas.microsoft.com/office/powerpoint/2010/main" val="324715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682243"/>
          </a:xfrm>
        </p:spPr>
        <p:txBody>
          <a:bodyPr/>
          <a:lstStyle/>
          <a:p>
            <a:r>
              <a:rPr lang="en-US" sz="3200" dirty="0" smtClean="0"/>
              <a:t>Industry Illustrations</a:t>
            </a:r>
            <a:endParaRPr lang="en-US" sz="3200" dirty="0"/>
          </a:p>
        </p:txBody>
      </p:sp>
      <p:sp>
        <p:nvSpPr>
          <p:cNvPr id="3" name="Content Placeholder 2"/>
          <p:cNvSpPr>
            <a:spLocks noGrp="1"/>
          </p:cNvSpPr>
          <p:nvPr>
            <p:ph idx="1"/>
          </p:nvPr>
        </p:nvSpPr>
        <p:spPr>
          <a:xfrm>
            <a:off x="457200" y="984299"/>
            <a:ext cx="7957445" cy="4340482"/>
          </a:xfrm>
        </p:spPr>
        <p:txBody>
          <a:bodyPr/>
          <a:lstStyle/>
          <a:p>
            <a:r>
              <a:rPr lang="en-US" sz="2800" dirty="0" smtClean="0"/>
              <a:t>Diagrams open in a new window and allow users to learn about how OCC products in specific applications</a:t>
            </a:r>
            <a:endParaRPr lang="en-US" sz="2800" dirty="0"/>
          </a:p>
        </p:txBody>
      </p:sp>
      <p:pic>
        <p:nvPicPr>
          <p:cNvPr id="6" name="Picture 5" descr="Industry Illustration-1.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150" y="2397288"/>
            <a:ext cx="6985951" cy="3317105"/>
          </a:xfrm>
          <a:prstGeom prst="rect">
            <a:avLst/>
          </a:prstGeom>
          <a:ln>
            <a:solidFill>
              <a:srgbClr val="000000"/>
            </a:solidFill>
          </a:ln>
        </p:spPr>
      </p:pic>
    </p:spTree>
    <p:extLst>
      <p:ext uri="{BB962C8B-B14F-4D97-AF65-F5344CB8AC3E}">
        <p14:creationId xmlns:p14="http://schemas.microsoft.com/office/powerpoint/2010/main" val="22356842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682243"/>
          </a:xfrm>
        </p:spPr>
        <p:txBody>
          <a:bodyPr/>
          <a:lstStyle/>
          <a:p>
            <a:r>
              <a:rPr lang="en-US" sz="3200" dirty="0" smtClean="0"/>
              <a:t>Industry Illustrations</a:t>
            </a:r>
            <a:endParaRPr lang="en-US" sz="3200" dirty="0"/>
          </a:p>
        </p:txBody>
      </p:sp>
      <p:sp>
        <p:nvSpPr>
          <p:cNvPr id="3" name="Content Placeholder 2"/>
          <p:cNvSpPr>
            <a:spLocks noGrp="1"/>
          </p:cNvSpPr>
          <p:nvPr>
            <p:ph idx="1"/>
          </p:nvPr>
        </p:nvSpPr>
        <p:spPr>
          <a:xfrm>
            <a:off x="457200" y="984299"/>
            <a:ext cx="7957445" cy="4340482"/>
          </a:xfrm>
        </p:spPr>
        <p:txBody>
          <a:bodyPr/>
          <a:lstStyle/>
          <a:p>
            <a:r>
              <a:rPr lang="en-US" sz="2800" dirty="0" smtClean="0"/>
              <a:t>Utilize the navigation buttons or drag to maneuver through the illustration</a:t>
            </a:r>
            <a:endParaRPr lang="en-US" sz="2800" dirty="0"/>
          </a:p>
        </p:txBody>
      </p:sp>
      <p:pic>
        <p:nvPicPr>
          <p:cNvPr id="6" name="Picture 5" descr="Industry Illustration-1.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150" y="2151978"/>
            <a:ext cx="6985951" cy="3317105"/>
          </a:xfrm>
          <a:prstGeom prst="rect">
            <a:avLst/>
          </a:prstGeom>
          <a:ln>
            <a:solidFill>
              <a:srgbClr val="000000"/>
            </a:solidFill>
          </a:ln>
        </p:spPr>
      </p:pic>
    </p:spTree>
    <p:extLst>
      <p:ext uri="{BB962C8B-B14F-4D97-AF65-F5344CB8AC3E}">
        <p14:creationId xmlns:p14="http://schemas.microsoft.com/office/powerpoint/2010/main" val="19341209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682243"/>
          </a:xfrm>
        </p:spPr>
        <p:txBody>
          <a:bodyPr/>
          <a:lstStyle/>
          <a:p>
            <a:r>
              <a:rPr lang="en-US" sz="3200" dirty="0" smtClean="0"/>
              <a:t>Industry Illustrations</a:t>
            </a:r>
            <a:endParaRPr lang="en-US" sz="3200" dirty="0"/>
          </a:p>
        </p:txBody>
      </p:sp>
      <p:sp>
        <p:nvSpPr>
          <p:cNvPr id="3" name="Content Placeholder 2"/>
          <p:cNvSpPr>
            <a:spLocks noGrp="1"/>
          </p:cNvSpPr>
          <p:nvPr>
            <p:ph idx="1"/>
          </p:nvPr>
        </p:nvSpPr>
        <p:spPr>
          <a:xfrm>
            <a:off x="457201" y="984299"/>
            <a:ext cx="3886606" cy="4340482"/>
          </a:xfrm>
        </p:spPr>
        <p:txBody>
          <a:bodyPr/>
          <a:lstStyle/>
          <a:p>
            <a:r>
              <a:rPr lang="en-US" sz="2800" dirty="0" smtClean="0"/>
              <a:t>Red dots signify OCC product placement</a:t>
            </a:r>
          </a:p>
          <a:p>
            <a:r>
              <a:rPr lang="en-US" sz="2800" dirty="0" smtClean="0"/>
              <a:t>Links to product page within OCC website</a:t>
            </a:r>
            <a:endParaRPr lang="en-US" sz="2800" dirty="0"/>
          </a:p>
        </p:txBody>
      </p:sp>
      <p:pic>
        <p:nvPicPr>
          <p:cNvPr id="4" name="Picture 3" descr="Industry Illustration-3.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39144" y="1177540"/>
            <a:ext cx="4661499" cy="4147241"/>
          </a:xfrm>
          <a:prstGeom prst="rect">
            <a:avLst/>
          </a:prstGeom>
          <a:ln>
            <a:solidFill>
              <a:srgbClr val="000000"/>
            </a:solidFill>
          </a:ln>
        </p:spPr>
      </p:pic>
    </p:spTree>
    <p:extLst>
      <p:ext uri="{BB962C8B-B14F-4D97-AF65-F5344CB8AC3E}">
        <p14:creationId xmlns:p14="http://schemas.microsoft.com/office/powerpoint/2010/main" val="2781756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6"/>
            <a:ext cx="8229600" cy="682243"/>
          </a:xfrm>
        </p:spPr>
        <p:txBody>
          <a:bodyPr/>
          <a:lstStyle/>
          <a:p>
            <a:r>
              <a:rPr lang="en-US" sz="3200" dirty="0" smtClean="0"/>
              <a:t>Industry Illustrations</a:t>
            </a:r>
            <a:endParaRPr lang="en-US" sz="3200" dirty="0"/>
          </a:p>
        </p:txBody>
      </p:sp>
      <p:sp>
        <p:nvSpPr>
          <p:cNvPr id="3" name="Content Placeholder 2"/>
          <p:cNvSpPr>
            <a:spLocks noGrp="1"/>
          </p:cNvSpPr>
          <p:nvPr>
            <p:ph idx="1"/>
          </p:nvPr>
        </p:nvSpPr>
        <p:spPr>
          <a:xfrm>
            <a:off x="457200" y="984298"/>
            <a:ext cx="7957445" cy="4701239"/>
          </a:xfrm>
        </p:spPr>
        <p:txBody>
          <a:bodyPr/>
          <a:lstStyle/>
          <a:p>
            <a:r>
              <a:rPr lang="en-US" sz="2800" dirty="0" smtClean="0"/>
              <a:t>Oil &amp; Gas</a:t>
            </a:r>
          </a:p>
          <a:p>
            <a:pPr lvl="1"/>
            <a:r>
              <a:rPr lang="en-US" sz="2400" dirty="0" smtClean="0"/>
              <a:t>Pipeline</a:t>
            </a:r>
          </a:p>
          <a:p>
            <a:pPr lvl="1"/>
            <a:r>
              <a:rPr lang="en-US" sz="2400" dirty="0" smtClean="0"/>
              <a:t>Rig</a:t>
            </a:r>
          </a:p>
          <a:p>
            <a:r>
              <a:rPr lang="en-US" sz="2800" dirty="0" smtClean="0"/>
              <a:t>Mining</a:t>
            </a:r>
          </a:p>
          <a:p>
            <a:r>
              <a:rPr lang="en-US" sz="2800" dirty="0" smtClean="0"/>
              <a:t>Broadcast</a:t>
            </a:r>
          </a:p>
          <a:p>
            <a:pPr lvl="1"/>
            <a:r>
              <a:rPr lang="en-US" sz="2400" dirty="0" smtClean="0"/>
              <a:t>Stadium</a:t>
            </a:r>
          </a:p>
          <a:p>
            <a:pPr lvl="1"/>
            <a:r>
              <a:rPr lang="en-US" sz="2400" dirty="0" smtClean="0"/>
              <a:t>Studio</a:t>
            </a:r>
          </a:p>
          <a:p>
            <a:pPr lvl="1"/>
            <a:r>
              <a:rPr lang="en-US" sz="2400" dirty="0" smtClean="0"/>
              <a:t>Deployable</a:t>
            </a:r>
          </a:p>
          <a:p>
            <a:r>
              <a:rPr lang="en-US" sz="2800" dirty="0" smtClean="0"/>
              <a:t>Enterprise</a:t>
            </a:r>
            <a:endParaRPr lang="en-US" sz="2800" dirty="0"/>
          </a:p>
        </p:txBody>
      </p:sp>
    </p:spTree>
    <p:extLst>
      <p:ext uri="{BB962C8B-B14F-4D97-AF65-F5344CB8AC3E}">
        <p14:creationId xmlns:p14="http://schemas.microsoft.com/office/powerpoint/2010/main" val="23726053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Y 2012 OCC MASTER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FY 2012 OCC MASTER Slide template.potx</Template>
  <TotalTime>579</TotalTime>
  <Words>3315</Words>
  <Application>Microsoft Macintosh PowerPoint</Application>
  <PresentationFormat>On-screen Show (4:3)</PresentationFormat>
  <Paragraphs>191</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FY 2012 OCC MASTER Slide template</vt:lpstr>
      <vt:lpstr>1_Office Theme</vt:lpstr>
      <vt:lpstr>OCC Website Update </vt:lpstr>
      <vt:lpstr>Agenda</vt:lpstr>
      <vt:lpstr>Visual Changes</vt:lpstr>
      <vt:lpstr>Visual Changes</vt:lpstr>
      <vt:lpstr>Industry Illustrations</vt:lpstr>
      <vt:lpstr>Industry Illustrations</vt:lpstr>
      <vt:lpstr>Industry Illustrations</vt:lpstr>
      <vt:lpstr>Industry Illustrations</vt:lpstr>
      <vt:lpstr>Industry Illustrations</vt:lpstr>
      <vt:lpstr>Videos</vt:lpstr>
      <vt:lpstr>Videos</vt:lpstr>
      <vt:lpstr>Videos</vt:lpstr>
      <vt:lpstr>Part Number Configurator</vt:lpstr>
      <vt:lpstr>Part Number Configurator</vt:lpstr>
      <vt:lpstr>Part Number Configurator</vt:lpstr>
      <vt:lpstr>Part Number Configurator</vt:lpstr>
      <vt:lpstr>Part Number Configurator</vt:lpstr>
      <vt:lpstr>Part Number Configurator</vt:lpstr>
      <vt:lpstr>Part Number Configurator</vt:lpstr>
      <vt:lpstr>Part Number Configurator</vt:lpstr>
      <vt:lpstr>Part Number Configurator</vt:lpstr>
      <vt:lpstr>Part Number Configurator</vt:lpstr>
      <vt:lpstr>Division 27 Specification Builder</vt:lpstr>
      <vt:lpstr>Division 27 Specification Builder</vt:lpstr>
      <vt:lpstr>Division 27 Specification Builder</vt:lpstr>
      <vt:lpstr>Division 27 Specification Builder</vt:lpstr>
      <vt:lpstr>Division 27 Specification Builder</vt:lpstr>
      <vt:lpstr>Division 27 Specification Builder</vt:lpstr>
      <vt:lpstr>Division 27 Specification Builder</vt:lpstr>
      <vt:lpstr>Division 27 Specification Builder</vt:lpstr>
      <vt:lpstr>Division 27 Specification Builder</vt:lpstr>
      <vt:lpstr>Future Revisions</vt:lpstr>
      <vt:lpstr>Summary</vt:lpstr>
      <vt:lpstr>Questions?</vt:lpstr>
    </vt:vector>
  </TitlesOfParts>
  <Company>Optical Cable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 Website Update </dc:title>
  <dc:creator>Heather Johnson</dc:creator>
  <cp:lastModifiedBy>Heather Johnson</cp:lastModifiedBy>
  <cp:revision>37</cp:revision>
  <dcterms:created xsi:type="dcterms:W3CDTF">2013-02-07T14:50:44Z</dcterms:created>
  <dcterms:modified xsi:type="dcterms:W3CDTF">2013-02-18T22:25:42Z</dcterms:modified>
</cp:coreProperties>
</file>