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0" r:id="rId2"/>
    <p:sldMasterId id="2147483682" r:id="rId3"/>
  </p:sldMasterIdLst>
  <p:notesMasterIdLst>
    <p:notesMasterId r:id="rId23"/>
  </p:notesMasterIdLst>
  <p:handoutMasterIdLst>
    <p:handoutMasterId r:id="rId24"/>
  </p:handoutMasterIdLst>
  <p:sldIdLst>
    <p:sldId id="339" r:id="rId4"/>
    <p:sldId id="328" r:id="rId5"/>
    <p:sldId id="330" r:id="rId6"/>
    <p:sldId id="329" r:id="rId7"/>
    <p:sldId id="316" r:id="rId8"/>
    <p:sldId id="317" r:id="rId9"/>
    <p:sldId id="332" r:id="rId10"/>
    <p:sldId id="334" r:id="rId11"/>
    <p:sldId id="336" r:id="rId12"/>
    <p:sldId id="338" r:id="rId13"/>
    <p:sldId id="319" r:id="rId14"/>
    <p:sldId id="320" r:id="rId15"/>
    <p:sldId id="322" r:id="rId16"/>
    <p:sldId id="321" r:id="rId17"/>
    <p:sldId id="323" r:id="rId18"/>
    <p:sldId id="324" r:id="rId19"/>
    <p:sldId id="326" r:id="rId20"/>
    <p:sldId id="325" r:id="rId21"/>
    <p:sldId id="327" r:id="rId2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ney Dean" initials="" lastIdx="1" clrIdx="0"/>
  <p:cmAuthor id="1" name="bschmuck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77241" autoAdjust="0"/>
  </p:normalViewPr>
  <p:slideViewPr>
    <p:cSldViewPr>
      <p:cViewPr varScale="1">
        <p:scale>
          <a:sx n="100" d="100"/>
          <a:sy n="100" d="100"/>
        </p:scale>
        <p:origin x="-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A0D5965-6D8D-4709-B221-1969F026B7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57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540445F-1D05-4280-BAD0-B46A50D3E5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8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21285E-CB16-478D-808B-ADBE249D6AE3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EAA040-1980-482E-9D50-E4EAA22D93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BC08D-6C04-497B-8CF1-77F384F21C4C}" type="datetimeFigureOut">
              <a:rPr lang="en-US"/>
              <a:pPr>
                <a:defRPr/>
              </a:pPr>
              <a:t>8/16/11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D271A-3C78-4A43-8C96-5809EFF99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496E5-D49A-4BAD-AB52-A0577CAF9265}" type="datetimeFigureOut">
              <a:rPr lang="en-US"/>
              <a:pPr>
                <a:defRPr/>
              </a:pPr>
              <a:t>8/16/11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26EFC-F200-4372-9FDB-D33BAFB3B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71C1B-BD87-4B83-B1E6-70272CF040D1}" type="datetimeFigureOut">
              <a:rPr lang="en-US"/>
              <a:pPr>
                <a:defRPr/>
              </a:pPr>
              <a:t>8/16/11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47445-FC5C-4979-ACAE-B32A92C43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023AF-6A56-4BEE-A010-92134B9A975C}" type="datetimeFigureOut">
              <a:rPr lang="en-US"/>
              <a:pPr>
                <a:defRPr/>
              </a:pPr>
              <a:t>8/16/11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924B1-C18B-4F69-B3C1-C504ED3C1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D9280-82F8-49F3-B230-F116C322585C}" type="datetimeFigureOut">
              <a:rPr lang="en-US"/>
              <a:pPr>
                <a:defRPr/>
              </a:pPr>
              <a:t>8/16/11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86FD3-3BD1-4081-A44F-62972ECC7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C040-E1F5-4519-B3C9-015EDCCB940B}" type="datetimeFigureOut">
              <a:rPr lang="en-US"/>
              <a:pPr>
                <a:defRPr/>
              </a:pPr>
              <a:t>8/16/11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7B422-A17C-4DEF-823B-BDD92053D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69A59-15A9-42F9-A071-8758DD5C3815}" type="datetimeFigureOut">
              <a:rPr lang="en-US"/>
              <a:pPr>
                <a:defRPr/>
              </a:pPr>
              <a:t>8/16/11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A2ABE-55A4-4CF1-8283-A9D27E5AF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89728-F3C2-45F8-B9D1-5652C9E27AA0}" type="datetimeFigureOut">
              <a:rPr lang="en-US"/>
              <a:pPr>
                <a:defRPr/>
              </a:pPr>
              <a:t>8/16/11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8F841-D338-47CE-9FC4-1B28EB706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485B1-89AD-4C82-A5EA-AB3E583E55B1}" type="datetimeFigureOut">
              <a:rPr lang="en-US"/>
              <a:pPr>
                <a:defRPr/>
              </a:pPr>
              <a:t>8/16/11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10CFC-F834-47E1-B408-A320D8AD0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27A40-B7AE-4C5D-9CC8-9752A3EC215C}" type="datetimeFigureOut">
              <a:rPr lang="en-US"/>
              <a:pPr>
                <a:defRPr/>
              </a:pPr>
              <a:t>8/16/11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8C7F3-D3AD-4F1A-821A-7DE48AA45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8229600" cy="944562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657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9AE9E9-82BE-4D79-B532-0190896EA7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DBAD7-AD3C-4414-901B-087155F6015B}" type="datetimeFigureOut">
              <a:rPr lang="en-US"/>
              <a:pPr>
                <a:defRPr/>
              </a:pPr>
              <a:t>8/16/11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7AEC5-B745-4F79-962E-7FB988AA8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DE0C2-3254-48D7-B986-56CCF6276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5FEEF-292A-4D9C-A94B-D134232B6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95D60-0271-4800-8D2E-C7B5886E7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6AA4E-0EDE-4F7C-B7BB-E3B84AC29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F0A9-6C2E-405C-8768-1C6564350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77427-5304-4DE1-99AB-B4790C618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085C-7390-4F1D-87F7-081754BB5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A1EDC-C8D7-47C7-81F1-0B055C06F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0DDE8-C829-431C-9E2C-101AE1E7F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OCC_IconPPTSecondar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-7938"/>
            <a:ext cx="9140825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6EEC65-A625-45DE-8B12-0C659E53F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1A38D-E604-4F61-B0C1-D86AA8BC3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12FE1-F4C6-46FD-921F-34AF03514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5513"/>
            <a:ext cx="4038600" cy="3443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5513"/>
            <a:ext cx="4038600" cy="34432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4F0C56-FBED-4CD9-A1A8-41C1D58B0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8229600" cy="715962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7357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4040188" cy="3200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0735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200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914C74-376C-46E0-A685-B5C0B83950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OCC_IconPPTSecondary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-3175"/>
            <a:ext cx="91408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42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4066E9-E690-40BA-AA94-254037D6D2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FCB912-0BAC-4C9F-9844-0B05B04C3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 txBox="1">
            <a:spLocks/>
          </p:cNvSpPr>
          <p:nvPr/>
        </p:nvSpPr>
        <p:spPr>
          <a:xfrm>
            <a:off x="6553200" y="586740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fld id="{7E5ACEA2-5120-4682-B103-AFFB347AE88B}" type="slidenum">
              <a:rPr lang="en-US" sz="1200">
                <a:solidFill>
                  <a:srgbClr val="898989"/>
                </a:solidFill>
              </a:rPr>
              <a:pPr algn="r">
                <a:defRPr/>
              </a:pPr>
              <a:t>‹#›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54075"/>
            <a:ext cx="5111750" cy="47847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66937"/>
            <a:ext cx="3008313" cy="3471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1999"/>
            <a:ext cx="5486400" cy="39655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271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E04F1A-221A-4A53-8FAE-06FB0D5C8D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CC_IconPPTSecondary2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88" y="-3175"/>
            <a:ext cx="914082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58674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2E4EB6A-371D-41DD-8E68-6D41881820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 Bold"/>
          <a:ea typeface="ＭＳ Ｐゴシック" pitchFamily="68" charset="-128"/>
          <a:cs typeface="Arial Bold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68" charset="-128"/>
          <a:cs typeface="Arial Bold" pitchFamily="-106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68" charset="-128"/>
          <a:cs typeface="Arial Bold" pitchFamily="-106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68" charset="-128"/>
          <a:cs typeface="Arial Bold" pitchFamily="-106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old" pitchFamily="68" charset="0"/>
          <a:ea typeface="ＭＳ Ｐゴシック" pitchFamily="68" charset="-128"/>
          <a:cs typeface="Arial Bold" pitchFamily="-106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8" charset="0"/>
          <a:ea typeface="ＭＳ Ｐゴシック" pitchFamily="68" charset="-128"/>
          <a:cs typeface="ＭＳ Ｐゴシック" pitchFamily="68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68" charset="-128"/>
          <a:cs typeface="ＭＳ Ｐゴシック" pitchFamily="68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68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11" charset="-128"/>
          <a:cs typeface="ヒラギノ角ゴ Pro W3" pitchFamily="-111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11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BA08AA-12FD-470B-861F-B03368A43D17}" type="datetimeFigureOut">
              <a:rPr lang="en-US"/>
              <a:pPr>
                <a:defRPr/>
              </a:pPr>
              <a:t>8/16/11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0EEC7A-BBFA-4F8F-BCD8-D763E003D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4D26683-CA13-4B00-8DCC-167C24D90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-106" charset="-128"/>
          <a:cs typeface="ヒラギノ角ゴ Pro W3" pitchFamily="-106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ヒラギノ角ゴ Pro W3" pitchFamily="-106" charset="-128"/>
          <a:cs typeface="ヒラギノ角ゴ Pro W3" pitchFamily="-10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ヒラギノ角ゴ Pro W3" pitchFamily="-106" charset="-128"/>
          <a:cs typeface="ヒラギノ角ゴ Pro W3" pitchFamily="-10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ヒラギノ角ゴ Pro W3" pitchFamily="-106" charset="-128"/>
          <a:cs typeface="ヒラギノ角ゴ Pro W3" pitchFamily="-10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ヒラギノ角ゴ Pro W3" pitchFamily="-106" charset="-128"/>
          <a:cs typeface="ヒラギノ角ゴ Pro W3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ヒラギノ角ゴ Pro W3" pitchFamily="-106" charset="-128"/>
          <a:cs typeface="ヒラギノ角ゴ Pro W3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ヒラギノ角ゴ Pro W3" pitchFamily="-106" charset="-128"/>
          <a:cs typeface="ヒラギノ角ゴ Pro W3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ヒラギノ角ゴ Pro W3" pitchFamily="-106" charset="-128"/>
          <a:cs typeface="ヒラギノ角ゴ Pro W3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ヒラギノ角ゴ Pro W3" pitchFamily="-106" charset="-128"/>
          <a:cs typeface="ヒラギノ角ゴ Pro W3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pitchFamily="-106" charset="-128"/>
          <a:cs typeface="ヒラギノ角ゴ Pro W3" pitchFamily="-106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106" charset="-128"/>
          <a:cs typeface="ヒラギノ角ゴ Pro W3" pitchFamily="-106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pitchFamily="-106" charset="-128"/>
          <a:cs typeface="ヒラギノ角ゴ Pro W3" pitchFamily="-106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pitchFamily="-106" charset="-128"/>
          <a:cs typeface="ヒラギノ角ゴ Pro W3" pitchFamily="-106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pitchFamily="-106" charset="-128"/>
          <a:cs typeface="ヒラギノ角ゴ Pro W3" pitchFamily="-106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ccfiber.com/media/library_documents/1236713699_2f_OCC-FOCS_Military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6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  <p:sp>
        <p:nvSpPr>
          <p:cNvPr id="8" name="Subtitle 7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pPr marL="0" indent="0" algn="ctr">
              <a:buFont typeface="Arial" pitchFamily="-111" charset="0"/>
              <a:buNone/>
              <a:defRPr/>
            </a:pPr>
            <a:endParaRPr lang="en-US" kern="1200">
              <a:solidFill>
                <a:schemeClr val="tx1">
                  <a:tint val="75000"/>
                </a:schemeClr>
              </a:solidFill>
              <a:cs typeface="ＭＳ Ｐゴシック" pitchFamily="68" charset="-128"/>
            </a:endParaRPr>
          </a:p>
        </p:txBody>
      </p:sp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474663" y="4648200"/>
            <a:ext cx="65357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000">
                <a:latin typeface="Arial Bold" pitchFamily="68" charset="0"/>
                <a:cs typeface="Arial Bold" pitchFamily="68" charset="0"/>
              </a:rPr>
              <a:t>Presentation Title Goes Here</a:t>
            </a:r>
          </a:p>
        </p:txBody>
      </p:sp>
      <p:pic>
        <p:nvPicPr>
          <p:cNvPr id="7173" name="Picture 11" descr="OCC_IconHeaderPg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04800" y="4572000"/>
            <a:ext cx="556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MILTAC &amp; QPL Cables and Connectors </a:t>
            </a:r>
            <a:r>
              <a:rPr lang="en-US" sz="2000" dirty="0" smtClean="0">
                <a:latin typeface="Calibri"/>
                <a:cs typeface="Calibri"/>
              </a:rPr>
              <a:t>Offerings</a:t>
            </a:r>
          </a:p>
          <a:p>
            <a:r>
              <a:rPr lang="en-US" sz="2000" dirty="0" smtClean="0">
                <a:latin typeface="Calibri"/>
                <a:cs typeface="Calibri"/>
              </a:rPr>
              <a:t>August 2011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7134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OCC Qualified Connectors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629400" cy="3048000"/>
          </a:xfrm>
        </p:spPr>
        <p:txBody>
          <a:bodyPr/>
          <a:lstStyle/>
          <a:p>
            <a:r>
              <a:rPr lang="en-US" sz="2800" dirty="0" smtClean="0"/>
              <a:t>MIL-STD-83522/16 and /17 connectors (MIL ST’s)</a:t>
            </a:r>
          </a:p>
          <a:p>
            <a:r>
              <a:rPr lang="en-US" sz="2800" dirty="0" smtClean="0"/>
              <a:t>A3159869 Generation 1 TFOCA connectors (2 Channel)</a:t>
            </a:r>
          </a:p>
          <a:p>
            <a:r>
              <a:rPr lang="en-US" sz="2800" dirty="0" smtClean="0"/>
              <a:t>A3302584-X Generation 2 TFOCA connectors (2 and 4 Channel</a:t>
            </a:r>
            <a:r>
              <a:rPr lang="en-US" sz="2800" dirty="0" smtClean="0"/>
              <a:t>)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40525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r>
              <a:rPr lang="en-US" dirty="0">
                <a:latin typeface="+mj-lt"/>
              </a:rPr>
              <a:t>What Does It Take To Qualify?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229600" cy="4114801"/>
          </a:xfrm>
        </p:spPr>
        <p:txBody>
          <a:bodyPr/>
          <a:lstStyle/>
          <a:p>
            <a:r>
              <a:rPr lang="en-US" sz="2800" dirty="0"/>
              <a:t>Significant Planning</a:t>
            </a:r>
          </a:p>
          <a:p>
            <a:pPr lvl="1"/>
            <a:r>
              <a:rPr lang="en-US" sz="2400" dirty="0"/>
              <a:t>Requirements definition (not always clear)</a:t>
            </a:r>
          </a:p>
          <a:p>
            <a:pPr lvl="1"/>
            <a:r>
              <a:rPr lang="en-US" sz="2400" dirty="0"/>
              <a:t>Evaluate existing designs</a:t>
            </a:r>
          </a:p>
          <a:p>
            <a:pPr lvl="1"/>
            <a:r>
              <a:rPr lang="en-US" sz="2400" dirty="0"/>
              <a:t>Development of a detailed test plan</a:t>
            </a:r>
          </a:p>
          <a:p>
            <a:pPr lvl="2"/>
            <a:r>
              <a:rPr lang="en-US" sz="2000" dirty="0"/>
              <a:t>Lists tests, test conditions &amp; and pass / fail criteria</a:t>
            </a:r>
          </a:p>
          <a:p>
            <a:pPr lvl="2"/>
            <a:r>
              <a:rPr lang="en-US" sz="2000" dirty="0"/>
              <a:t>Usually for approval by certifying agency</a:t>
            </a:r>
          </a:p>
          <a:p>
            <a:pPr lvl="1"/>
            <a:r>
              <a:rPr lang="en-US" sz="2400" dirty="0"/>
              <a:t>Contract with independent test lab for external testing</a:t>
            </a:r>
          </a:p>
          <a:p>
            <a:pPr lvl="2"/>
            <a:r>
              <a:rPr lang="en-US" sz="2000" dirty="0"/>
              <a:t>Develop Statement of Work</a:t>
            </a:r>
          </a:p>
          <a:p>
            <a:pPr lvl="2"/>
            <a:r>
              <a:rPr lang="en-US" sz="2000" dirty="0"/>
              <a:t>Send out requests for quote and evaluate responses</a:t>
            </a:r>
          </a:p>
          <a:p>
            <a:pPr lvl="2"/>
            <a:r>
              <a:rPr lang="en-US" sz="2000" dirty="0"/>
              <a:t>Develop purchase order and schedule work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dirty="0">
                <a:latin typeface="+mj-lt"/>
              </a:rPr>
              <a:t>What Does It Take To Qualify?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4724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Development of Detailed Design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Materials and tooling selection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Process definition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Develop design documentation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Run prototype cables and perform internal confidence testing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Finalize design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196612" name="Picture 4" descr="DNV BW Without callou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057400"/>
            <a:ext cx="3505200" cy="254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dirty="0">
                <a:latin typeface="+mj-lt"/>
              </a:rPr>
              <a:t>What Does It Take To Qualify?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8382000" cy="2438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Produce Test Samples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Schedule correct amount to ensure adequate cable for all tests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Monitor production carefully to ensure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As built configuration matches design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Process matches design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Test sample is representative of production cables</a:t>
            </a:r>
          </a:p>
          <a:p>
            <a:pPr lvl="3">
              <a:lnSpc>
                <a:spcPct val="80000"/>
              </a:lnSpc>
            </a:pPr>
            <a:r>
              <a:rPr lang="en-US" sz="1600" dirty="0"/>
              <a:t>Not “best of best” or marginal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No defects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pic>
        <p:nvPicPr>
          <p:cNvPr id="198660" name="Picture 4" descr="85045 Qual Cable History Files"/>
          <p:cNvPicPr>
            <a:picLocks noChangeAspect="1" noChangeArrowheads="1"/>
          </p:cNvPicPr>
          <p:nvPr/>
        </p:nvPicPr>
        <p:blipFill>
          <a:blip r:embed="rId2" cstate="print"/>
          <a:srcRect l="2272" t="18637" r="4546" b="15718"/>
          <a:stretch>
            <a:fillRect/>
          </a:stretch>
        </p:blipFill>
        <p:spPr bwMode="auto">
          <a:xfrm>
            <a:off x="3581400" y="3581400"/>
            <a:ext cx="4267200" cy="232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762000"/>
          </a:xfrm>
        </p:spPr>
        <p:txBody>
          <a:bodyPr/>
          <a:lstStyle/>
          <a:p>
            <a:r>
              <a:rPr lang="en-US" dirty="0">
                <a:latin typeface="+mj-lt"/>
              </a:rPr>
              <a:t>What Does It Take To Qualify?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6096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Management of External Testing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Evaluation of schedule progress and evaluation / verification of results.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Investigate non-conformances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Verify test procedure is correct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Verify test set-up is correct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Understand mechanism of non-conformance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Determine significance of non-conformance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Detailed review of test report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Submit test report to Standards &amp; Certification Agency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6019800" y="25908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97640" name="Picture 8" descr="50_Fiber_Rou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295400"/>
            <a:ext cx="2667000" cy="200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/>
          <a:lstStyle/>
          <a:p>
            <a:r>
              <a:rPr lang="en-US" dirty="0">
                <a:latin typeface="+mj-lt"/>
              </a:rPr>
              <a:t>Example Of Typical Qualification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Planning </a:t>
            </a:r>
            <a:r>
              <a:rPr lang="en-US" dirty="0">
                <a:latin typeface="+mj-lt"/>
              </a:rPr>
              <a:t>Schedule</a:t>
            </a:r>
          </a:p>
        </p:txBody>
      </p:sp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22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dirty="0">
                <a:latin typeface="+mj-lt"/>
              </a:rPr>
              <a:t>What Does It Take To Qualify?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66800"/>
            <a:ext cx="8229600" cy="426720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Dependent on several factors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Test requirements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Standards &amp; Certification Agency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Value of opportunity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Priority of project &amp; availability of resources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Qualifying an existing design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~2-6 months from project start date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~$10-30K on average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Qualifying a new design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~6-18 months from project start date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~$30-60K and up 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14400"/>
          </a:xfrm>
        </p:spPr>
        <p:txBody>
          <a:bodyPr/>
          <a:lstStyle/>
          <a:p>
            <a:r>
              <a:rPr lang="en-US" dirty="0">
                <a:latin typeface="+mj-lt"/>
              </a:rPr>
              <a:t>OCC Qualified </a:t>
            </a:r>
            <a:r>
              <a:rPr lang="en-US" dirty="0" smtClean="0">
                <a:latin typeface="+mj-lt"/>
              </a:rPr>
              <a:t>Cables and Connectors</a:t>
            </a:r>
            <a:endParaRPr lang="en-US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343401"/>
          </a:xfrm>
        </p:spPr>
        <p:txBody>
          <a:bodyPr/>
          <a:lstStyle/>
          <a:p>
            <a:r>
              <a:rPr lang="en-US" sz="2000" dirty="0" smtClean="0"/>
              <a:t>A3159879 Ground Tactical Cables (2 and 4 channel)</a:t>
            </a:r>
          </a:p>
          <a:p>
            <a:r>
              <a:rPr lang="en-US" sz="2000" dirty="0" smtClean="0"/>
              <a:t>MIL-DTL-85045/8-B2A, -B4A Two and Four Channel Ground Tactical Cables</a:t>
            </a:r>
          </a:p>
          <a:p>
            <a:r>
              <a:rPr lang="en-US" sz="2000" dirty="0" smtClean="0"/>
              <a:t>DNV Shipboard Deck Cable (OC031016-XX, 2, 4 and 6 channel, MM and SM)</a:t>
            </a:r>
          </a:p>
          <a:p>
            <a:r>
              <a:rPr lang="en-US" sz="2000" dirty="0" smtClean="0"/>
              <a:t>Tray Cables (BX and GX)</a:t>
            </a:r>
          </a:p>
          <a:p>
            <a:r>
              <a:rPr lang="en-US" sz="2000" dirty="0" smtClean="0"/>
              <a:t>UL Cables (multiple)</a:t>
            </a:r>
          </a:p>
          <a:p>
            <a:r>
              <a:rPr lang="en-US" sz="2000" dirty="0" smtClean="0"/>
              <a:t>MSHA cables (multiple)</a:t>
            </a:r>
          </a:p>
          <a:p>
            <a:r>
              <a:rPr lang="en-US" sz="2000" dirty="0" smtClean="0"/>
              <a:t>MIL-STD-83522/16 and /17 connectors (MIL ST’s)</a:t>
            </a:r>
          </a:p>
          <a:p>
            <a:r>
              <a:rPr lang="en-US" sz="2000" dirty="0" smtClean="0"/>
              <a:t>A3159869 Generation 1 TFOCA connectors (2 Channel)</a:t>
            </a:r>
          </a:p>
          <a:p>
            <a:r>
              <a:rPr lang="en-US" sz="2000" dirty="0" smtClean="0"/>
              <a:t>A3302584-X Generation 2 TFOCA connectors (2 and 4 Channel)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6" name="Picture 4"/>
          <p:cNvPicPr>
            <a:picLocks noChangeAspect="1" noChangeArrowheads="1"/>
          </p:cNvPicPr>
          <p:nvPr/>
        </p:nvPicPr>
        <p:blipFill>
          <a:blip r:embed="rId2" cstate="print"/>
          <a:srcRect l="25000" t="37500" r="28125" b="20833"/>
          <a:stretch>
            <a:fillRect/>
          </a:stretch>
        </p:blipFill>
        <p:spPr bwMode="auto">
          <a:xfrm>
            <a:off x="1295400" y="685800"/>
            <a:ext cx="69342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762000" y="5638800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For more information: http://</a:t>
            </a:r>
            <a:r>
              <a:rPr lang="en-US" dirty="0" smtClean="0"/>
              <a:t>www.occfiber.com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occfiber.com/media/images/products/thumbnails/1285785113_MIL-ST-CONNEC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3352800" cy="2514600"/>
          </a:xfrm>
          <a:prstGeom prst="rect">
            <a:avLst/>
          </a:prstGeom>
          <a:noFill/>
        </p:spPr>
      </p:pic>
      <p:pic>
        <p:nvPicPr>
          <p:cNvPr id="3076" name="Picture 4" descr="http://www.occfiber.com/media/images/products/thumbnails/1277433068_4CH-M83526-PLUG-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352800"/>
            <a:ext cx="3276600" cy="214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r>
              <a:rPr lang="en-US" dirty="0">
                <a:latin typeface="+mj-lt"/>
              </a:rPr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962401"/>
          </a:xfrm>
        </p:spPr>
        <p:txBody>
          <a:bodyPr/>
          <a:lstStyle/>
          <a:p>
            <a:r>
              <a:rPr lang="en-US" sz="2400" dirty="0" smtClean="0"/>
              <a:t>MILTAC</a:t>
            </a:r>
          </a:p>
          <a:p>
            <a:pPr lvl="1"/>
            <a:r>
              <a:rPr lang="en-US" sz="2000" dirty="0" smtClean="0"/>
              <a:t>Abbreviated form of “military-tactical”</a:t>
            </a:r>
          </a:p>
          <a:p>
            <a:pPr lvl="1"/>
            <a:r>
              <a:rPr lang="en-US" sz="2000" dirty="0" smtClean="0"/>
              <a:t>Designed for battlefield conditions</a:t>
            </a:r>
          </a:p>
          <a:p>
            <a:pPr lvl="2"/>
            <a:r>
              <a:rPr lang="en-US" sz="1800" dirty="0" smtClean="0"/>
              <a:t>Harsh environments (extreme temperatures, humidity, ice, fire, etc.)</a:t>
            </a:r>
          </a:p>
          <a:p>
            <a:pPr lvl="2"/>
            <a:r>
              <a:rPr lang="en-US" sz="1800" dirty="0" smtClean="0"/>
              <a:t>Resistant to damage from cuts, abrasions, crush, impact, chemical exposure, nuclear radiation, etc.</a:t>
            </a:r>
          </a:p>
          <a:p>
            <a:pPr lvl="1"/>
            <a:r>
              <a:rPr lang="en-US" sz="2000" dirty="0" smtClean="0"/>
              <a:t>Includes both qualified and non-qualified cables and connectors</a:t>
            </a:r>
          </a:p>
          <a:p>
            <a:pPr lvl="1"/>
            <a:r>
              <a:rPr lang="en-US" sz="2000" dirty="0" smtClean="0"/>
              <a:t>Also suitable for industrial, mining, petrochemical industries</a:t>
            </a:r>
          </a:p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www.occfiber.com/media/library_documents/1236713699_2f_OCC-FOCS_Military.pdf</a:t>
            </a:r>
            <a:endParaRPr lang="en-US" sz="2400" dirty="0" smtClean="0"/>
          </a:p>
          <a:p>
            <a:pPr lvl="2"/>
            <a:endParaRPr lang="en-US" sz="16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45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Definitions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038601"/>
          </a:xfrm>
        </p:spPr>
        <p:txBody>
          <a:bodyPr/>
          <a:lstStyle/>
          <a:p>
            <a:r>
              <a:rPr lang="en-US" sz="2400" dirty="0" smtClean="0"/>
              <a:t>MIL-PRF-85045 (aka “85045”)</a:t>
            </a:r>
          </a:p>
          <a:p>
            <a:pPr lvl="1"/>
            <a:r>
              <a:rPr lang="en-US" sz="2000" dirty="0" smtClean="0"/>
              <a:t>A military general specification for numerous fiber optic cable types</a:t>
            </a:r>
          </a:p>
          <a:p>
            <a:pPr lvl="2"/>
            <a:r>
              <a:rPr lang="en-US" sz="1600" dirty="0" smtClean="0"/>
              <a:t>Ground tactical</a:t>
            </a:r>
          </a:p>
          <a:p>
            <a:pPr lvl="2"/>
            <a:r>
              <a:rPr lang="en-US" sz="1600" dirty="0" smtClean="0"/>
              <a:t>Shipboard</a:t>
            </a:r>
          </a:p>
          <a:p>
            <a:pPr lvl="2"/>
            <a:r>
              <a:rPr lang="en-US" sz="1600" dirty="0" smtClean="0"/>
              <a:t>Others</a:t>
            </a:r>
          </a:p>
          <a:p>
            <a:pPr lvl="1"/>
            <a:r>
              <a:rPr lang="en-US" sz="2000" dirty="0" smtClean="0"/>
              <a:t>Specific cables include both the general specification and specific “slash” sheets which define requirements</a:t>
            </a:r>
          </a:p>
          <a:p>
            <a:pPr lvl="2"/>
            <a:r>
              <a:rPr lang="en-US" sz="1600" dirty="0" smtClean="0"/>
              <a:t>MIL-PRF-85045/8B covers ground tactical cables (2 and 4 channel, 50µm and 62.5µm)</a:t>
            </a:r>
          </a:p>
          <a:p>
            <a:pPr lvl="1"/>
            <a:r>
              <a:rPr lang="en-US" sz="2000" dirty="0" smtClean="0"/>
              <a:t>When someone asks for “85045”, be sure to ask for the slash sheet or full part number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511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Definitions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495801"/>
          </a:xfrm>
        </p:spPr>
        <p:txBody>
          <a:bodyPr/>
          <a:lstStyle/>
          <a:p>
            <a:r>
              <a:rPr lang="en-US" sz="2400" dirty="0" smtClean="0"/>
              <a:t>CECOM</a:t>
            </a:r>
          </a:p>
          <a:p>
            <a:pPr lvl="1"/>
            <a:r>
              <a:rPr lang="en-US" sz="2000" dirty="0" smtClean="0"/>
              <a:t>U.S. Army Communications-Electronics Command</a:t>
            </a:r>
          </a:p>
          <a:p>
            <a:pPr lvl="1"/>
            <a:r>
              <a:rPr lang="en-US" sz="2000" dirty="0" smtClean="0"/>
              <a:t>Has been OCC’s largest military customer for years</a:t>
            </a:r>
          </a:p>
          <a:p>
            <a:pPr lvl="1"/>
            <a:r>
              <a:rPr lang="en-US" sz="2000" dirty="0" smtClean="0"/>
              <a:t>Purchase “TFOCA” cable assemblies</a:t>
            </a:r>
          </a:p>
          <a:p>
            <a:pPr lvl="2"/>
            <a:r>
              <a:rPr lang="en-US" sz="2000" dirty="0" smtClean="0"/>
              <a:t>TFOCA = Tactical Fiber Optic Cable Assembly”</a:t>
            </a:r>
          </a:p>
          <a:p>
            <a:pPr lvl="2"/>
            <a:r>
              <a:rPr lang="en-US" sz="2000" dirty="0" smtClean="0"/>
              <a:t>TFOCA’s include qualified cable (2 or 4 channel), qualified connectors on a military reel</a:t>
            </a:r>
          </a:p>
          <a:p>
            <a:pPr lvl="1"/>
            <a:r>
              <a:rPr lang="en-US" sz="2000" dirty="0" smtClean="0"/>
              <a:t>CECOM cable specification A3159879</a:t>
            </a:r>
          </a:p>
          <a:p>
            <a:pPr lvl="1"/>
            <a:r>
              <a:rPr lang="en-US" sz="2000" dirty="0" smtClean="0"/>
              <a:t>OCC CECOM qualified cables include:</a:t>
            </a:r>
          </a:p>
          <a:p>
            <a:pPr lvl="2"/>
            <a:r>
              <a:rPr lang="en-US" sz="1600" dirty="0" smtClean="0"/>
              <a:t>OCC part number RK981104-07 (2 channel, 50µm)</a:t>
            </a:r>
          </a:p>
          <a:p>
            <a:pPr lvl="2"/>
            <a:r>
              <a:rPr lang="en-US" sz="1600" dirty="0" smtClean="0"/>
              <a:t>OCC part number RK981104-09 (4 channel, 62.5µm)</a:t>
            </a:r>
          </a:p>
          <a:p>
            <a:pPr lvl="1"/>
            <a:r>
              <a:rPr lang="en-US" sz="2000" dirty="0" smtClean="0"/>
              <a:t>Competitors include </a:t>
            </a:r>
            <a:r>
              <a:rPr lang="en-US" sz="2000" dirty="0" err="1" smtClean="0"/>
              <a:t>Draka</a:t>
            </a:r>
            <a:r>
              <a:rPr lang="en-US" sz="2000" dirty="0" smtClean="0"/>
              <a:t> and Amphenol</a:t>
            </a:r>
          </a:p>
          <a:p>
            <a:pPr lvl="2"/>
            <a:r>
              <a:rPr lang="en-US" sz="1600" dirty="0" smtClean="0"/>
              <a:t>250µm acrylate coating on their fiber vs. our 500µm coating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804" y="3657600"/>
            <a:ext cx="1762125" cy="1466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981200"/>
            <a:ext cx="1143000" cy="121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5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/>
          <a:p>
            <a:r>
              <a:rPr lang="en-US" dirty="0">
                <a:latin typeface="+mj-lt"/>
              </a:rPr>
              <a:t>Definitions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2672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Qualification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Means </a:t>
            </a:r>
            <a:r>
              <a:rPr lang="en-US" sz="2000" dirty="0"/>
              <a:t>that the cable design has been tested </a:t>
            </a:r>
            <a:r>
              <a:rPr lang="en-US" sz="2000" dirty="0" smtClean="0"/>
              <a:t>and certified to military specifications (DSCC, CECOM, UK MOD or others)</a:t>
            </a: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Optical Performance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Mechanical Durability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Environmental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The cable design includes qualified components, such as the fiber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Testing </a:t>
            </a:r>
            <a:r>
              <a:rPr lang="en-US" sz="2000" dirty="0"/>
              <a:t>usually done by an independent test lab certified by </a:t>
            </a:r>
            <a:r>
              <a:rPr lang="en-US" sz="2000" dirty="0" smtClean="0"/>
              <a:t>DSCC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QPL (</a:t>
            </a:r>
            <a:r>
              <a:rPr lang="en-US" sz="2000" dirty="0" smtClean="0"/>
              <a:t>Qualified Products List)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Identifies manufacturers and part numbers which have been verified to be compliant with published military specifications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dirty="0">
                <a:latin typeface="+mj-lt"/>
              </a:rPr>
              <a:t>Definitions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DSCC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Defense Supply Center Columbus (part of Defense Logistics Agency or DLA)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Recognized authority for establishing </a:t>
            </a:r>
            <a:r>
              <a:rPr lang="en-US" sz="2000" dirty="0" smtClean="0"/>
              <a:t>military product </a:t>
            </a:r>
            <a:r>
              <a:rPr lang="en-US" sz="2000" dirty="0"/>
              <a:t>design and performance requirements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Reviews product test data for conformance with requirements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Issues formal certification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Audits and certifies firms for compliance with MIL-STD-790 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ESTABLISHED RELIABILITY AND HIGH RELIABILITY QUALIFIED PRODUCTS LIST (QPL) SYSTEMS FOR ELECTRICAL, ELECTRONIC, AND FIBER OPTIC PARTS </a:t>
            </a:r>
            <a:r>
              <a:rPr lang="en-US" sz="1600" dirty="0" smtClean="0"/>
              <a:t>SPECIFICATIONS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QPL Versus Non QPL Ground Tactical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229600" cy="4038601"/>
          </a:xfrm>
        </p:spPr>
        <p:txBody>
          <a:bodyPr/>
          <a:lstStyle/>
          <a:p>
            <a:r>
              <a:rPr lang="en-US" sz="2400" dirty="0" smtClean="0"/>
              <a:t>QPL Cables (OC040522-XX)</a:t>
            </a:r>
          </a:p>
          <a:p>
            <a:pPr lvl="1"/>
            <a:r>
              <a:rPr lang="en-US" sz="2000" dirty="0" smtClean="0"/>
              <a:t>OCC has the only cable </a:t>
            </a:r>
            <a:r>
              <a:rPr lang="en-US" sz="2000" dirty="0"/>
              <a:t>q</a:t>
            </a:r>
            <a:r>
              <a:rPr lang="en-US" sz="2000" dirty="0" smtClean="0"/>
              <a:t>ualified to MIL-PRF-85045-B8A </a:t>
            </a:r>
            <a:r>
              <a:rPr lang="en-US" sz="2000" dirty="0"/>
              <a:t>requirements, OC040522-XX</a:t>
            </a:r>
            <a:endParaRPr lang="en-US" sz="2000" dirty="0" smtClean="0"/>
          </a:p>
          <a:p>
            <a:pPr lvl="1"/>
            <a:r>
              <a:rPr lang="en-US" sz="2000" dirty="0" smtClean="0"/>
              <a:t>QPL fiber is required to be used</a:t>
            </a:r>
          </a:p>
          <a:p>
            <a:pPr lvl="1"/>
            <a:r>
              <a:rPr lang="en-US" sz="2000" dirty="0" smtClean="0"/>
              <a:t>Extensive </a:t>
            </a:r>
            <a:r>
              <a:rPr lang="en-US" sz="2000" u="sng" dirty="0" smtClean="0"/>
              <a:t>external</a:t>
            </a:r>
            <a:r>
              <a:rPr lang="en-US" sz="2000" dirty="0" smtClean="0"/>
              <a:t> testing and approval</a:t>
            </a:r>
          </a:p>
          <a:p>
            <a:pPr lvl="1"/>
            <a:r>
              <a:rPr lang="en-US" sz="2000" dirty="0" smtClean="0"/>
              <a:t>Periodic lot testing based on sales volume</a:t>
            </a:r>
          </a:p>
          <a:p>
            <a:pPr lvl="1"/>
            <a:r>
              <a:rPr lang="en-US" sz="2000" dirty="0" smtClean="0"/>
              <a:t>Periodic requalification – </a:t>
            </a:r>
            <a:r>
              <a:rPr lang="en-US" sz="2000" u="sng" dirty="0" smtClean="0"/>
              <a:t>significant cost</a:t>
            </a:r>
          </a:p>
          <a:p>
            <a:pPr lvl="1"/>
            <a:r>
              <a:rPr lang="en-US" sz="2000" dirty="0" smtClean="0"/>
              <a:t>Lead time for fiber, lot testing and minimum order quantities are driven by the QPL fiber and lot testing requirements.</a:t>
            </a:r>
          </a:p>
          <a:p>
            <a:pPr lvl="1"/>
            <a:r>
              <a:rPr lang="en-US" sz="2000" dirty="0" smtClean="0"/>
              <a:t>MOQ – 1km</a:t>
            </a:r>
          </a:p>
        </p:txBody>
      </p:sp>
    </p:spTree>
    <p:extLst>
      <p:ext uri="{BB962C8B-B14F-4D97-AF65-F5344CB8AC3E}">
        <p14:creationId xmlns:p14="http://schemas.microsoft.com/office/powerpoint/2010/main" val="1540710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QPL Versus Non QPL Ground Tactical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191000"/>
          </a:xfrm>
        </p:spPr>
        <p:txBody>
          <a:bodyPr/>
          <a:lstStyle/>
          <a:p>
            <a:r>
              <a:rPr lang="en-US" sz="2400" dirty="0" smtClean="0"/>
              <a:t>RK981104-XX</a:t>
            </a:r>
          </a:p>
          <a:p>
            <a:pPr lvl="1"/>
            <a:r>
              <a:rPr lang="en-US" sz="2000" dirty="0" smtClean="0"/>
              <a:t>Meets CECOM specification A3159879, along with several competitors’ cables </a:t>
            </a:r>
          </a:p>
          <a:p>
            <a:pPr lvl="1"/>
            <a:r>
              <a:rPr lang="en-US" sz="2000" dirty="0" smtClean="0"/>
              <a:t>Tested to the same standard MIL-PRF-85045-B8A (not as extensively as QPL cable)</a:t>
            </a:r>
          </a:p>
          <a:p>
            <a:pPr lvl="1"/>
            <a:r>
              <a:rPr lang="en-US" sz="2000" dirty="0" smtClean="0"/>
              <a:t>Not on QPL (Qualified Product List)</a:t>
            </a:r>
          </a:p>
          <a:p>
            <a:pPr lvl="1"/>
            <a:r>
              <a:rPr lang="en-US" sz="2000" dirty="0" smtClean="0"/>
              <a:t>Not required to use QPL fiber</a:t>
            </a:r>
          </a:p>
          <a:p>
            <a:pPr lvl="1"/>
            <a:r>
              <a:rPr lang="en-US" sz="2000" dirty="0" smtClean="0"/>
              <a:t>Tested by OCC and test report submitted and approved CECOM</a:t>
            </a:r>
          </a:p>
          <a:p>
            <a:pPr lvl="1"/>
            <a:r>
              <a:rPr lang="en-US" sz="2000" dirty="0" smtClean="0"/>
              <a:t>Used by the US Army extensively in assemblies</a:t>
            </a:r>
          </a:p>
          <a:p>
            <a:pPr lvl="1"/>
            <a:r>
              <a:rPr lang="en-US" sz="2000" dirty="0" smtClean="0"/>
              <a:t>We produce this in large quantities for many customer contracts</a:t>
            </a:r>
          </a:p>
          <a:p>
            <a:pPr lvl="1"/>
            <a:r>
              <a:rPr lang="en-US" sz="2000" dirty="0" smtClean="0"/>
              <a:t>More economical to maintain the product line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4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Bottom Line on QPL versus RK981104</a:t>
            </a:r>
            <a:endParaRPr lang="en-US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352800"/>
          </a:xfrm>
        </p:spPr>
        <p:txBody>
          <a:bodyPr/>
          <a:lstStyle/>
          <a:p>
            <a:r>
              <a:rPr lang="en-US" sz="2800" dirty="0" smtClean="0"/>
              <a:t>If the request is for the performance of a MIL-PRF-85045-B8A cable – RK981104 could be an acceptable less expensive alternative…</a:t>
            </a:r>
            <a:r>
              <a:rPr lang="en-US" sz="2800" i="1" dirty="0" smtClean="0"/>
              <a:t>but</a:t>
            </a:r>
            <a:endParaRPr lang="en-US" sz="2800" dirty="0" smtClean="0"/>
          </a:p>
          <a:p>
            <a:r>
              <a:rPr lang="en-US" sz="2800" dirty="0" smtClean="0"/>
              <a:t>Always check with Military Business Development folks before offering alternatives – remember, you may be breaking your own spec position!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3575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Y 2010 OCC MAST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FY 2010 OCC MASTER SLIDE</Template>
  <TotalTime>580</TotalTime>
  <Words>1085</Words>
  <Application>Microsoft Macintosh PowerPoint</Application>
  <PresentationFormat>On-screen Show (4:3)</PresentationFormat>
  <Paragraphs>140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FY 2010 OCC MASTER SLIDE</vt:lpstr>
      <vt:lpstr>2_Office Theme</vt:lpstr>
      <vt:lpstr>1_Office Theme</vt:lpstr>
      <vt:lpstr>PowerPoint Presentation</vt:lpstr>
      <vt:lpstr>Definitions</vt:lpstr>
      <vt:lpstr>Definitions</vt:lpstr>
      <vt:lpstr>Definitions</vt:lpstr>
      <vt:lpstr>Definitions</vt:lpstr>
      <vt:lpstr>Definitions</vt:lpstr>
      <vt:lpstr>QPL Versus Non QPL Ground Tactical</vt:lpstr>
      <vt:lpstr>QPL Versus Non QPL Ground Tactical</vt:lpstr>
      <vt:lpstr>Bottom Line on QPL versus RK981104</vt:lpstr>
      <vt:lpstr>OCC Qualified Connectors</vt:lpstr>
      <vt:lpstr>What Does It Take To Qualify?</vt:lpstr>
      <vt:lpstr>What Does It Take To Qualify?</vt:lpstr>
      <vt:lpstr>What Does It Take To Qualify?</vt:lpstr>
      <vt:lpstr>What Does It Take To Qualify?</vt:lpstr>
      <vt:lpstr>Example Of Typical Qualification  Planning Schedule</vt:lpstr>
      <vt:lpstr>What Does It Take To Qualify?</vt:lpstr>
      <vt:lpstr>OCC Qualified Cables and Connectors</vt:lpstr>
      <vt:lpstr>PowerPoint Presentation</vt:lpstr>
      <vt:lpstr>PowerPoint Presentation</vt:lpstr>
    </vt:vector>
  </TitlesOfParts>
  <Company>Optical Cable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bschmucker</dc:creator>
  <cp:lastModifiedBy>Heather Johnson</cp:lastModifiedBy>
  <cp:revision>45</cp:revision>
  <cp:lastPrinted>2011-08-02T13:42:25Z</cp:lastPrinted>
  <dcterms:created xsi:type="dcterms:W3CDTF">2006-02-20T13:14:22Z</dcterms:created>
  <dcterms:modified xsi:type="dcterms:W3CDTF">2011-08-16T21:05:29Z</dcterms:modified>
</cp:coreProperties>
</file>