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 id="2147483943" r:id="rId2"/>
  </p:sldMasterIdLst>
  <p:notesMasterIdLst>
    <p:notesMasterId r:id="rId52"/>
  </p:notesMasterIdLst>
  <p:handoutMasterIdLst>
    <p:handoutMasterId r:id="rId53"/>
  </p:handoutMasterIdLst>
  <p:sldIdLst>
    <p:sldId id="458" r:id="rId3"/>
    <p:sldId id="437" r:id="rId4"/>
    <p:sldId id="272" r:id="rId5"/>
    <p:sldId id="384" r:id="rId6"/>
    <p:sldId id="363" r:id="rId7"/>
    <p:sldId id="262" r:id="rId8"/>
    <p:sldId id="366" r:id="rId9"/>
    <p:sldId id="324" r:id="rId10"/>
    <p:sldId id="365" r:id="rId11"/>
    <p:sldId id="423" r:id="rId12"/>
    <p:sldId id="426" r:id="rId13"/>
    <p:sldId id="455" r:id="rId14"/>
    <p:sldId id="264" r:id="rId15"/>
    <p:sldId id="276" r:id="rId16"/>
    <p:sldId id="291" r:id="rId17"/>
    <p:sldId id="367" r:id="rId18"/>
    <p:sldId id="325" r:id="rId19"/>
    <p:sldId id="371" r:id="rId20"/>
    <p:sldId id="372" r:id="rId21"/>
    <p:sldId id="418" r:id="rId22"/>
    <p:sldId id="439" r:id="rId23"/>
    <p:sldId id="432" r:id="rId24"/>
    <p:sldId id="368" r:id="rId25"/>
    <p:sldId id="440" r:id="rId26"/>
    <p:sldId id="323" r:id="rId27"/>
    <p:sldId id="308" r:id="rId28"/>
    <p:sldId id="457" r:id="rId29"/>
    <p:sldId id="428" r:id="rId30"/>
    <p:sldId id="430" r:id="rId31"/>
    <p:sldId id="352" r:id="rId32"/>
    <p:sldId id="398" r:id="rId33"/>
    <p:sldId id="441" r:id="rId34"/>
    <p:sldId id="442" r:id="rId35"/>
    <p:sldId id="416" r:id="rId36"/>
    <p:sldId id="405" r:id="rId37"/>
    <p:sldId id="401" r:id="rId38"/>
    <p:sldId id="355" r:id="rId39"/>
    <p:sldId id="313" r:id="rId40"/>
    <p:sldId id="381" r:id="rId41"/>
    <p:sldId id="267" r:id="rId42"/>
    <p:sldId id="314" r:id="rId43"/>
    <p:sldId id="380" r:id="rId44"/>
    <p:sldId id="294" r:id="rId45"/>
    <p:sldId id="374" r:id="rId46"/>
    <p:sldId id="433" r:id="rId47"/>
    <p:sldId id="305" r:id="rId48"/>
    <p:sldId id="326" r:id="rId49"/>
    <p:sldId id="446" r:id="rId50"/>
    <p:sldId id="443" r:id="rId51"/>
  </p:sldIdLst>
  <p:sldSz cx="9144000" cy="6858000" type="screen4x3"/>
  <p:notesSz cx="7077075" cy="93821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707" autoAdjust="0"/>
  </p:normalViewPr>
  <p:slideViewPr>
    <p:cSldViewPr>
      <p:cViewPr>
        <p:scale>
          <a:sx n="66" d="100"/>
          <a:sy n="66" d="100"/>
        </p:scale>
        <p:origin x="-1608"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32818E0D-89AA-47B3-A78E-A6B4FCB9C434}" type="datetimeFigureOut">
              <a:rPr lang="en-US" smtClean="0">
                <a:latin typeface="Calibri" pitchFamily="34" charset="0"/>
              </a:rPr>
              <a:pPr/>
              <a:t>4/28/2011</a:t>
            </a:fld>
            <a:endParaRPr lang="en-US" dirty="0">
              <a:latin typeface="Calibri" pitchFamily="34" charset="0"/>
            </a:endParaRPr>
          </a:p>
        </p:txBody>
      </p:sp>
      <p:sp>
        <p:nvSpPr>
          <p:cNvPr id="4" name="Footer Placeholder 3"/>
          <p:cNvSpPr>
            <a:spLocks noGrp="1"/>
          </p:cNvSpPr>
          <p:nvPr>
            <p:ph type="ftr" sz="quarter" idx="2"/>
          </p:nvPr>
        </p:nvSpPr>
        <p:spPr>
          <a:xfrm>
            <a:off x="0" y="8910638"/>
            <a:ext cx="3067050" cy="469900"/>
          </a:xfrm>
          <a:prstGeom prst="rect">
            <a:avLst/>
          </a:prstGeom>
        </p:spPr>
        <p:txBody>
          <a:bodyPr vert="horz" lIns="91440" tIns="45720" rIns="91440" bIns="45720" rtlCol="0" anchor="b"/>
          <a:lstStyle>
            <a:lvl1pPr algn="l">
              <a:defRPr sz="1200"/>
            </a:lvl1pPr>
          </a:lstStyle>
          <a:p>
            <a:endParaRPr lang="en-US" dirty="0">
              <a:latin typeface="Calibri" pitchFamily="34" charset="0"/>
            </a:endParaRPr>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1440" tIns="45720" rIns="91440" bIns="45720" rtlCol="0" anchor="b"/>
          <a:lstStyle>
            <a:lvl1pPr algn="r">
              <a:defRPr sz="1200"/>
            </a:lvl1pPr>
          </a:lstStyle>
          <a:p>
            <a:fld id="{DAEF145F-E9FE-40D0-8CC5-2B85529D6D77}"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67040" cy="468486"/>
          </a:xfrm>
          <a:prstGeom prst="rect">
            <a:avLst/>
          </a:prstGeom>
          <a:noFill/>
          <a:ln w="9525">
            <a:noFill/>
            <a:miter lim="800000"/>
            <a:headEnd/>
            <a:tailEnd/>
          </a:ln>
          <a:effectLst/>
        </p:spPr>
        <p:txBody>
          <a:bodyPr vert="horz" wrap="square" lIns="88962" tIns="44481" rIns="88962" bIns="44481" numCol="1" anchor="t"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88067" name="Rectangle 3"/>
          <p:cNvSpPr>
            <a:spLocks noGrp="1" noChangeArrowheads="1"/>
          </p:cNvSpPr>
          <p:nvPr>
            <p:ph type="dt" idx="1"/>
          </p:nvPr>
        </p:nvSpPr>
        <p:spPr bwMode="auto">
          <a:xfrm>
            <a:off x="4008500" y="0"/>
            <a:ext cx="3067040" cy="468486"/>
          </a:xfrm>
          <a:prstGeom prst="rect">
            <a:avLst/>
          </a:prstGeom>
          <a:noFill/>
          <a:ln w="9525">
            <a:noFill/>
            <a:miter lim="800000"/>
            <a:headEnd/>
            <a:tailEnd/>
          </a:ln>
          <a:effectLst/>
        </p:spPr>
        <p:txBody>
          <a:bodyPr vert="horz" wrap="square" lIns="88962" tIns="44481" rIns="88962" bIns="44481" numCol="1" anchor="t" anchorCtr="0" compatLnSpc="1">
            <a:prstTxWarp prst="textNoShape">
              <a:avLst/>
            </a:prstTxWarp>
          </a:bodyPr>
          <a:lstStyle>
            <a:lvl1pPr algn="r" eaLnBrk="1" hangingPunct="1">
              <a:defRPr sz="1200">
                <a:latin typeface="Calibri" pitchFamily="34" charset="0"/>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93800" y="704850"/>
            <a:ext cx="4689475" cy="35179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8015" y="4456821"/>
            <a:ext cx="5661046" cy="4221025"/>
          </a:xfrm>
          <a:prstGeom prst="rect">
            <a:avLst/>
          </a:prstGeom>
          <a:noFill/>
          <a:ln w="9525">
            <a:noFill/>
            <a:miter lim="800000"/>
            <a:headEnd/>
            <a:tailEnd/>
          </a:ln>
          <a:effectLst/>
        </p:spPr>
        <p:txBody>
          <a:bodyPr vert="horz" wrap="square" lIns="88962" tIns="44481" rIns="88962" bIns="4448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8070" name="Rectangle 6"/>
          <p:cNvSpPr>
            <a:spLocks noGrp="1" noChangeArrowheads="1"/>
          </p:cNvSpPr>
          <p:nvPr>
            <p:ph type="ftr" sz="quarter" idx="4"/>
          </p:nvPr>
        </p:nvSpPr>
        <p:spPr bwMode="auto">
          <a:xfrm>
            <a:off x="0" y="8912089"/>
            <a:ext cx="3067040" cy="468486"/>
          </a:xfrm>
          <a:prstGeom prst="rect">
            <a:avLst/>
          </a:prstGeom>
          <a:noFill/>
          <a:ln w="9525">
            <a:noFill/>
            <a:miter lim="800000"/>
            <a:headEnd/>
            <a:tailEnd/>
          </a:ln>
          <a:effectLst/>
        </p:spPr>
        <p:txBody>
          <a:bodyPr vert="horz" wrap="square" lIns="88962" tIns="44481" rIns="88962" bIns="44481" numCol="1" anchor="b"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88071" name="Rectangle 7"/>
          <p:cNvSpPr>
            <a:spLocks noGrp="1" noChangeArrowheads="1"/>
          </p:cNvSpPr>
          <p:nvPr>
            <p:ph type="sldNum" sz="quarter" idx="5"/>
          </p:nvPr>
        </p:nvSpPr>
        <p:spPr bwMode="auto">
          <a:xfrm>
            <a:off x="4008500" y="8912089"/>
            <a:ext cx="3067040" cy="468486"/>
          </a:xfrm>
          <a:prstGeom prst="rect">
            <a:avLst/>
          </a:prstGeom>
          <a:noFill/>
          <a:ln w="9525">
            <a:noFill/>
            <a:miter lim="800000"/>
            <a:headEnd/>
            <a:tailEnd/>
          </a:ln>
          <a:effectLst/>
        </p:spPr>
        <p:txBody>
          <a:bodyPr vert="horz" wrap="square" lIns="88962" tIns="44481" rIns="88962" bIns="44481" numCol="1" anchor="b" anchorCtr="0" compatLnSpc="1">
            <a:prstTxWarp prst="textNoShape">
              <a:avLst/>
            </a:prstTxWarp>
          </a:bodyPr>
          <a:lstStyle>
            <a:lvl1pPr algn="r" eaLnBrk="1" hangingPunct="1">
              <a:defRPr sz="1200">
                <a:latin typeface="Calibri" pitchFamily="34" charset="0"/>
              </a:defRPr>
            </a:lvl1pPr>
          </a:lstStyle>
          <a:p>
            <a:pPr>
              <a:defRPr/>
            </a:pPr>
            <a:fld id="{EEBF0B93-018C-4318-AAA6-45907E6BC4C5}"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7D24CC-5387-4B93-8AF4-71050A901AB8}" type="slidenum">
              <a:rPr lang="en-US" smtClean="0"/>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BF0B93-018C-4318-AAA6-45907E6BC4C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30725"/>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xfrm>
            <a:off x="457200" y="6248400"/>
            <a:ext cx="2133600" cy="457200"/>
          </a:xfrm>
          <a:prstGeom prst="rect">
            <a:avLst/>
          </a:prstGeom>
          <a:ln/>
        </p:spPr>
        <p:txBody>
          <a:bodyPr/>
          <a:lstStyle>
            <a:lvl1pPr>
              <a:defRPr>
                <a:latin typeface="Calibri" pitchFamily="34" charset="0"/>
              </a:defRPr>
            </a:lvl1pPr>
          </a:lstStyle>
          <a:p>
            <a:pPr>
              <a:defRPr/>
            </a:pPr>
            <a:endParaRPr lang="en-US" dirty="0"/>
          </a:p>
        </p:txBody>
      </p:sp>
      <p:sp>
        <p:nvSpPr>
          <p:cNvPr id="5" name="Rectangle 13"/>
          <p:cNvSpPr>
            <a:spLocks noGrp="1" noChangeArrowheads="1"/>
          </p:cNvSpPr>
          <p:nvPr>
            <p:ph type="ftr" sz="quarter" idx="11"/>
          </p:nvPr>
        </p:nvSpPr>
        <p:spPr>
          <a:xfrm>
            <a:off x="3124200" y="6248400"/>
            <a:ext cx="2895600" cy="457200"/>
          </a:xfrm>
          <a:prstGeom prst="rect">
            <a:avLst/>
          </a:prstGeom>
          <a:ln/>
        </p:spPr>
        <p:txBody>
          <a:bodyPr/>
          <a:lstStyle>
            <a:lvl1pPr>
              <a:defRPr>
                <a:latin typeface="Calibri" pitchFamily="34" charset="0"/>
              </a:defRPr>
            </a:lvl1pPr>
          </a:lstStyle>
          <a:p>
            <a:pPr>
              <a:defRPr/>
            </a:pPr>
            <a:r>
              <a:rPr lang="en-US" dirty="0" smtClean="0"/>
              <a:t>Proprietary and Confidential</a:t>
            </a:r>
            <a:endParaRPr lang="en-US" dirty="0"/>
          </a:p>
        </p:txBody>
      </p:sp>
      <p:sp>
        <p:nvSpPr>
          <p:cNvPr id="6" name="Rectangle 14"/>
          <p:cNvSpPr>
            <a:spLocks noGrp="1" noChangeArrowheads="1"/>
          </p:cNvSpPr>
          <p:nvPr>
            <p:ph type="sldNum" sz="quarter" idx="12"/>
          </p:nvPr>
        </p:nvSpPr>
        <p:spPr>
          <a:xfrm>
            <a:off x="6553200" y="6248400"/>
            <a:ext cx="2133600" cy="457200"/>
          </a:xfrm>
          <a:prstGeom prst="rect">
            <a:avLst/>
          </a:prstGeom>
          <a:ln/>
        </p:spPr>
        <p:txBody>
          <a:bodyPr/>
          <a:lstStyle>
            <a:lvl1pPr>
              <a:defRPr>
                <a:latin typeface="Calibri" pitchFamily="34" charset="0"/>
              </a:defRPr>
            </a:lvl1pPr>
          </a:lstStyle>
          <a:p>
            <a:pPr>
              <a:defRPr/>
            </a:pPr>
            <a:fld id="{23D34271-B08B-4DB3-966F-47152FF8C1A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154" name="Rectangle 10"/>
          <p:cNvSpPr>
            <a:spLocks noGrp="1" noChangeArrowheads="1"/>
          </p:cNvSpPr>
          <p:nvPr>
            <p:ph type="ctrTitle" sz="quarter"/>
          </p:nvPr>
        </p:nvSpPr>
        <p:spPr>
          <a:xfrm>
            <a:off x="685800" y="1873250"/>
            <a:ext cx="7772400" cy="1555750"/>
          </a:xfrm>
          <a:prstGeom prst="rect">
            <a:avLst/>
          </a:prstGeom>
        </p:spPr>
        <p:txBody>
          <a:bodyPr/>
          <a:lstStyle>
            <a:lvl1pPr>
              <a:defRPr sz="4800">
                <a:latin typeface="Calibri" pitchFamily="34" charset="0"/>
              </a:defRPr>
            </a:lvl1pPr>
          </a:lstStyle>
          <a:p>
            <a:r>
              <a:rPr lang="en-US" dirty="0"/>
              <a:t>Click to edit Master title style</a:t>
            </a:r>
          </a:p>
        </p:txBody>
      </p:sp>
      <p:sp>
        <p:nvSpPr>
          <p:cNvPr id="6155" name="Rectangle 11"/>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atin typeface="Calibri" pitchFamily="34" charset="0"/>
              </a:defRPr>
            </a:lvl1pPr>
          </a:lstStyle>
          <a:p>
            <a:r>
              <a:rPr lang="en-US" dirty="0"/>
              <a:t>Click to edit Master subtitle style</a:t>
            </a:r>
          </a:p>
        </p:txBody>
      </p:sp>
      <p:sp>
        <p:nvSpPr>
          <p:cNvPr id="12" name="Rectangle 12"/>
          <p:cNvSpPr>
            <a:spLocks noGrp="1" noChangeArrowheads="1"/>
          </p:cNvSpPr>
          <p:nvPr>
            <p:ph type="dt" sz="quarter" idx="10"/>
          </p:nvPr>
        </p:nvSpPr>
        <p:spPr>
          <a:xfrm>
            <a:off x="457200" y="6248400"/>
            <a:ext cx="2133600" cy="457200"/>
          </a:xfrm>
          <a:prstGeom prst="rect">
            <a:avLst/>
          </a:prstGeom>
        </p:spPr>
        <p:txBody>
          <a:bodyPr/>
          <a:lstStyle>
            <a:lvl1pPr>
              <a:defRPr>
                <a:latin typeface="Calibri" pitchFamily="34" charset="0"/>
              </a:defRPr>
            </a:lvl1pPr>
          </a:lstStyle>
          <a:p>
            <a:pPr>
              <a:defRPr/>
            </a:pPr>
            <a:endParaRPr lang="en-US" dirty="0"/>
          </a:p>
        </p:txBody>
      </p:sp>
      <p:sp>
        <p:nvSpPr>
          <p:cNvPr id="13" name="Rectangle 13"/>
          <p:cNvSpPr>
            <a:spLocks noGrp="1" noChangeArrowheads="1"/>
          </p:cNvSpPr>
          <p:nvPr>
            <p:ph type="ftr" sz="quarter" idx="11"/>
          </p:nvPr>
        </p:nvSpPr>
        <p:spPr>
          <a:xfrm>
            <a:off x="3124200" y="6248400"/>
            <a:ext cx="2895600" cy="457200"/>
          </a:xfrm>
          <a:prstGeom prst="rect">
            <a:avLst/>
          </a:prstGeom>
        </p:spPr>
        <p:txBody>
          <a:bodyPr/>
          <a:lstStyle>
            <a:lvl1pPr>
              <a:defRPr>
                <a:latin typeface="Calibri" pitchFamily="34" charset="0"/>
              </a:defRPr>
            </a:lvl1pPr>
          </a:lstStyle>
          <a:p>
            <a:pPr>
              <a:defRPr/>
            </a:pPr>
            <a:r>
              <a:rPr lang="en-US" dirty="0" smtClean="0"/>
              <a:t>Proprietary and Confidential</a:t>
            </a:r>
            <a:endParaRPr lang="en-US" dirty="0"/>
          </a:p>
        </p:txBody>
      </p:sp>
      <p:sp>
        <p:nvSpPr>
          <p:cNvPr id="14" name="Rectangle 14"/>
          <p:cNvSpPr>
            <a:spLocks noGrp="1" noChangeArrowheads="1"/>
          </p:cNvSpPr>
          <p:nvPr>
            <p:ph type="sldNum" sz="quarter" idx="12"/>
          </p:nvPr>
        </p:nvSpPr>
        <p:spPr>
          <a:xfrm>
            <a:off x="6553200" y="6248400"/>
            <a:ext cx="2133600" cy="457200"/>
          </a:xfrm>
          <a:prstGeom prst="rect">
            <a:avLst/>
          </a:prstGeom>
        </p:spPr>
        <p:txBody>
          <a:bodyPr/>
          <a:lstStyle>
            <a:lvl1pPr>
              <a:defRPr>
                <a:latin typeface="Calibri" pitchFamily="34" charset="0"/>
              </a:defRPr>
            </a:lvl1pPr>
          </a:lstStyle>
          <a:p>
            <a:pPr>
              <a:defRPr/>
            </a:pPr>
            <a:fld id="{94D699BB-E17A-4572-90F2-C7F02BF2E72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effectLst/>
                <a:latin typeface="Calibri" pitchFamily="34" charset="0"/>
              </a:defRPr>
            </a:lvl1pPr>
          </a:lstStyle>
          <a:p>
            <a:r>
              <a:rPr lang="en-US" dirty="0" smtClean="0"/>
              <a:t>Click to edit Master title style</a:t>
            </a:r>
            <a:endParaRPr lang="en-US" dirty="0"/>
          </a:p>
        </p:txBody>
      </p:sp>
      <p:sp>
        <p:nvSpPr>
          <p:cNvPr id="3" name="Rectangle 12"/>
          <p:cNvSpPr>
            <a:spLocks noGrp="1" noChangeArrowheads="1"/>
          </p:cNvSpPr>
          <p:nvPr>
            <p:ph type="dt" sz="half" idx="10"/>
          </p:nvPr>
        </p:nvSpPr>
        <p:spPr>
          <a:xfrm>
            <a:off x="457200" y="6400800"/>
            <a:ext cx="1447800" cy="457200"/>
          </a:xfrm>
          <a:prstGeom prst="rect">
            <a:avLst/>
          </a:prstGeom>
        </p:spPr>
        <p:txBody>
          <a:bodyPr/>
          <a:lstStyle>
            <a:lvl1pPr>
              <a:defRPr>
                <a:latin typeface="Calibri" pitchFamily="34" charset="0"/>
              </a:defRPr>
            </a:lvl1pPr>
          </a:lstStyle>
          <a:p>
            <a:pPr>
              <a:defRPr/>
            </a:pPr>
            <a:endParaRPr lang="en-US" dirty="0"/>
          </a:p>
        </p:txBody>
      </p:sp>
      <p:sp>
        <p:nvSpPr>
          <p:cNvPr id="4" name="Rectangle 13"/>
          <p:cNvSpPr>
            <a:spLocks noGrp="1" noChangeArrowheads="1"/>
          </p:cNvSpPr>
          <p:nvPr>
            <p:ph type="ftr" sz="quarter" idx="11"/>
          </p:nvPr>
        </p:nvSpPr>
        <p:spPr>
          <a:xfrm>
            <a:off x="3124200" y="6553200"/>
            <a:ext cx="2895600" cy="304800"/>
          </a:xfrm>
          <a:prstGeom prst="rect">
            <a:avLst/>
          </a:prstGeom>
        </p:spPr>
        <p:txBody>
          <a:bodyPr/>
          <a:lstStyle>
            <a:lvl1pPr>
              <a:defRPr>
                <a:latin typeface="Calibri" pitchFamily="34" charset="0"/>
              </a:defRPr>
            </a:lvl1pPr>
          </a:lstStyle>
          <a:p>
            <a:pPr>
              <a:defRPr/>
            </a:pPr>
            <a:r>
              <a:rPr lang="en-US" dirty="0" smtClean="0"/>
              <a:t>Proprietary and Confidential</a:t>
            </a:r>
            <a:endParaRPr lang="en-US" dirty="0"/>
          </a:p>
        </p:txBody>
      </p:sp>
      <p:sp>
        <p:nvSpPr>
          <p:cNvPr id="5" name="Rectangle 14"/>
          <p:cNvSpPr>
            <a:spLocks noGrp="1" noChangeArrowheads="1"/>
          </p:cNvSpPr>
          <p:nvPr>
            <p:ph type="sldNum" sz="quarter" idx="12"/>
          </p:nvPr>
        </p:nvSpPr>
        <p:spPr>
          <a:xfrm>
            <a:off x="7924800" y="6400800"/>
            <a:ext cx="762000" cy="457200"/>
          </a:xfrm>
          <a:prstGeom prst="rect">
            <a:avLst/>
          </a:prstGeom>
        </p:spPr>
        <p:txBody>
          <a:bodyPr/>
          <a:lstStyle>
            <a:lvl1pPr>
              <a:defRPr>
                <a:latin typeface="Calibri" pitchFamily="34" charset="0"/>
              </a:defRPr>
            </a:lvl1pPr>
          </a:lstStyle>
          <a:p>
            <a:pPr>
              <a:defRPr/>
            </a:pPr>
            <a:fld id="{4D4299D6-0ADD-4575-995C-E15834B9D477}"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6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0067EFB-38EA-4733-92D6-657F1B719C0B}" type="datetime1">
              <a:rPr lang="en-US"/>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6756EA-4D52-4201-A0A9-F2D9552AAE6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7892B5-2486-4375-8E05-5093028B1DCC}" type="datetime1">
              <a:rPr lang="en-US"/>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B95313-E6D5-43F5-9483-3FDEC1876BF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105520-6DA2-4A9E-AE15-EA5A3131F230}" type="datetime1">
              <a:rPr lang="en-US"/>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463CA-9225-4343-8EE5-EEE7A9FEC51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ED23684-7C1A-45EA-828B-AB204B4CAE30}" type="datetime1">
              <a:rPr lang="en-US"/>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9321A8-9A39-4192-8393-7C1B14DD8C6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6A2B0C-5BB0-4E3F-8019-161B4F09B459}" type="datetime1">
              <a:rPr lang="en-US"/>
              <a:pPr/>
              <a:t>4/28/2011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F193940-B9E8-47D3-9814-7696382D66F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D782B22-832F-413E-B9B1-20B5F75D8A8A}" type="datetime1">
              <a:rPr lang="en-US"/>
              <a:pPr/>
              <a:t>4/28/2011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0F27AFE-BFB2-43EF-8055-1A6C4BEC4CD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691A652-B27A-4C09-AD77-810398B261AF}" type="datetime1">
              <a:rPr lang="en-US"/>
              <a:pPr/>
              <a:t>4/28/2011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8504C3E-8697-4AE8-9DEA-68C0C233485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F9FDC4-3A2A-419D-AB50-BF6185F1D748}" type="datetime1">
              <a:rPr lang="en-US"/>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843E41-9DB5-4544-BC0D-0CCE196CC7C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458A37-5D64-4928-A70A-E7387E74BB0C}" type="datetime1">
              <a:rPr lang="en-US"/>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89EF5E-E364-42D0-A727-51F8FC36A97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D1B689-AB38-4DF6-BBA0-A1FB6348867D}" type="datetime1">
              <a:rPr lang="en-US"/>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AEFD20-AFEB-4E15-80DE-A9DCB766557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C9EC03-59C0-4503-8B69-8AF855F69E6D}" type="datetime1">
              <a:rPr lang="en-US"/>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69BBDB-9A65-4A23-8929-69A5380630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3" descr="OCC_IconPPTSecondary.jpg"/>
          <p:cNvPicPr>
            <a:picLocks noChangeAspect="1"/>
          </p:cNvPicPr>
          <p:nvPr/>
        </p:nvPicPr>
        <p:blipFill>
          <a:blip r:embed="rId2" cstate="email"/>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descr="OCC_IconPPTSecondary2.jpg"/>
          <p:cNvPicPr>
            <a:picLocks noChangeAspect="1"/>
          </p:cNvPicPr>
          <p:nvPr/>
        </p:nvPicPr>
        <p:blipFill>
          <a:blip r:embed="rId2" cstate="email"/>
          <a:srcRect/>
          <a:stretch>
            <a:fillRect/>
          </a:stretch>
        </p:blipFill>
        <p:spPr bwMode="auto">
          <a:xfrm>
            <a:off x="0" y="-3175"/>
            <a:ext cx="9144000" cy="6864350"/>
          </a:xfrm>
          <a:prstGeom prst="rect">
            <a:avLst/>
          </a:prstGeom>
          <a:noFill/>
          <a:ln w="9525">
            <a:noFill/>
            <a:miter lim="800000"/>
            <a:headEnd/>
            <a:tailEnd/>
          </a:ln>
        </p:spPr>
      </p:pic>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OCC_IconPPTSecondary2.jpg"/>
          <p:cNvPicPr>
            <a:picLocks noChangeAspect="1"/>
          </p:cNvPicPr>
          <p:nvPr/>
        </p:nvPicPr>
        <p:blipFill>
          <a:blip r:embed="rId15" cstate="email"/>
          <a:srcRect/>
          <a:stretch>
            <a:fillRect/>
          </a:stretch>
        </p:blipFill>
        <p:spPr bwMode="auto">
          <a:xfrm>
            <a:off x="0" y="-3175"/>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hf hdr="0" dt="0"/>
  <p:txStyles>
    <p:titleStyle>
      <a:lvl1pPr algn="l" defTabSz="457200" rtl="0" eaLnBrk="1" fontAlgn="base" hangingPunct="1">
        <a:spcBef>
          <a:spcPct val="0"/>
        </a:spcBef>
        <a:spcAft>
          <a:spcPct val="0"/>
        </a:spcAft>
        <a:defRPr sz="3600" kern="1200">
          <a:solidFill>
            <a:schemeClr val="tx1"/>
          </a:solidFill>
          <a:latin typeface="Arial Bold"/>
          <a:ea typeface="ＭＳ Ｐゴシック" pitchFamily="68" charset="-128"/>
          <a:cs typeface="Arial Bold"/>
        </a:defRPr>
      </a:lvl1pPr>
      <a:lvl2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2pPr>
      <a:lvl3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3pPr>
      <a:lvl4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4pPr>
      <a:lvl5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5pPr>
      <a:lvl6pPr marL="4572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B20EA9E-A806-47A8-8C05-D715B2D49D90}" type="datetime1">
              <a:rPr lang="en-US" smtClean="0"/>
              <a:pPr/>
              <a:t>4/28/2011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Calibri" pitchFamily="34" charset="0"/>
                <a:ea typeface="ＭＳ Ｐゴシック" pitchFamily="68" charset="-128"/>
                <a:cs typeface="ＭＳ Ｐゴシック" pitchFamily="68"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6446D1E-BEB0-404E-9EF9-5EAEA700A2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emf"/><Relationship Id="rId21" Type="http://schemas.openxmlformats.org/officeDocument/2006/relationships/image" Target="../media/image22.png"/><Relationship Id="rId7" Type="http://schemas.openxmlformats.org/officeDocument/2006/relationships/image" Target="../media/image8.emf"/><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8.png"/><Relationship Id="rId5" Type="http://schemas.openxmlformats.org/officeDocument/2006/relationships/oleObject" Target="http://amber/Product%20Literature/DATASHEET%20DEVELOPMENT/RUGGED%20RJ-45%20COMPONENT/ECRD2103U0A-001(Flng_mnt_Kit)%20(2).pdf" TargetMode="External"/><Relationship Id="rId4" Type="http://schemas.openxmlformats.org/officeDocument/2006/relationships/image" Target="../media/image87.emf"/></Relationships>
</file>

<file path=ppt/slides/_rels/slide3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 Id="rId9" Type="http://schemas.openxmlformats.org/officeDocument/2006/relationships/image" Target="../media/image108.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4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49.xml.rels><?xml version="1.0" encoding="UTF-8" standalone="yes"?>
<Relationships xmlns="http://schemas.openxmlformats.org/package/2006/relationships"><Relationship Id="rId2" Type="http://schemas.openxmlformats.org/officeDocument/2006/relationships/hyperlink" Target="http://www.occfiber.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0"/>
          <p:cNvSpPr>
            <a:spLocks noChangeArrowheads="1"/>
          </p:cNvSpPr>
          <p:nvPr/>
        </p:nvSpPr>
        <p:spPr bwMode="auto">
          <a:xfrm>
            <a:off x="474663" y="4648200"/>
            <a:ext cx="6535737" cy="549275"/>
          </a:xfrm>
          <a:prstGeom prst="rect">
            <a:avLst/>
          </a:prstGeom>
          <a:noFill/>
          <a:ln w="9525">
            <a:noFill/>
            <a:miter lim="800000"/>
            <a:headEnd/>
            <a:tailEnd/>
          </a:ln>
        </p:spPr>
        <p:txBody>
          <a:bodyPr>
            <a:spAutoFit/>
          </a:bodyPr>
          <a:lstStyle/>
          <a:p>
            <a:pPr defTabSz="457200"/>
            <a:r>
              <a:rPr lang="en-US" sz="3000" dirty="0">
                <a:latin typeface="Calibri" pitchFamily="34" charset="0"/>
                <a:cs typeface="Arial Bold" pitchFamily="68" charset="0"/>
              </a:rPr>
              <a:t>Presentation Title Goes Here</a:t>
            </a:r>
          </a:p>
        </p:txBody>
      </p:sp>
      <p:pic>
        <p:nvPicPr>
          <p:cNvPr id="7173" name="Picture 11" descr="OCC_IconHeaderPg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TextBox 8"/>
          <p:cNvSpPr txBox="1">
            <a:spLocks noChangeArrowheads="1"/>
          </p:cNvSpPr>
          <p:nvPr/>
        </p:nvSpPr>
        <p:spPr bwMode="auto">
          <a:xfrm>
            <a:off x="304800" y="4703763"/>
            <a:ext cx="6477000" cy="553998"/>
          </a:xfrm>
          <a:prstGeom prst="rect">
            <a:avLst/>
          </a:prstGeom>
          <a:noFill/>
          <a:ln w="9525">
            <a:noFill/>
            <a:miter lim="800000"/>
            <a:headEnd/>
            <a:tailEnd/>
          </a:ln>
        </p:spPr>
        <p:txBody>
          <a:bodyPr wrap="square">
            <a:spAutoFit/>
          </a:bodyPr>
          <a:lstStyle/>
          <a:p>
            <a:r>
              <a:rPr lang="en-US" sz="3000" dirty="0" smtClean="0">
                <a:latin typeface="Calibri" pitchFamily="34" charset="0"/>
              </a:rPr>
              <a:t>OCC Harsh Environment Products</a:t>
            </a:r>
            <a:endParaRPr lang="en-US" sz="3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41"/>
          <p:cNvSpPr>
            <a:spLocks noChangeArrowheads="1"/>
          </p:cNvSpPr>
          <p:nvPr/>
        </p:nvSpPr>
        <p:spPr bwMode="auto">
          <a:xfrm>
            <a:off x="660400" y="838200"/>
            <a:ext cx="7950200" cy="88900"/>
          </a:xfrm>
          <a:prstGeom prst="rect">
            <a:avLst/>
          </a:prstGeom>
          <a:solidFill>
            <a:srgbClr val="000000"/>
          </a:solidFill>
          <a:ln w="9525">
            <a:noFill/>
            <a:miter lim="800000"/>
            <a:headEnd/>
            <a:tailEnd/>
          </a:ln>
        </p:spPr>
        <p:txBody>
          <a:bodyPr wrap="none" anchor="ctr"/>
          <a:lstStyle/>
          <a:p>
            <a:endParaRPr lang="en-US" dirty="0">
              <a:latin typeface="Calibri" pitchFamily="34" charset="0"/>
            </a:endParaRPr>
          </a:p>
        </p:txBody>
      </p:sp>
      <p:pic>
        <p:nvPicPr>
          <p:cNvPr id="5123" name="Picture 1038" descr="tbeach"/>
          <p:cNvPicPr>
            <a:picLocks noChangeAspect="1" noChangeArrowheads="1"/>
          </p:cNvPicPr>
          <p:nvPr/>
        </p:nvPicPr>
        <p:blipFill>
          <a:blip r:embed="rId2" cstate="email"/>
          <a:srcRect/>
          <a:stretch>
            <a:fillRect/>
          </a:stretch>
        </p:blipFill>
        <p:spPr bwMode="auto">
          <a:xfrm>
            <a:off x="654749" y="1219200"/>
            <a:ext cx="4222051" cy="2895600"/>
          </a:xfrm>
          <a:prstGeom prst="rect">
            <a:avLst/>
          </a:prstGeom>
          <a:noFill/>
          <a:ln w="9525">
            <a:noFill/>
            <a:miter lim="800000"/>
            <a:headEnd/>
            <a:tailEnd/>
          </a:ln>
        </p:spPr>
      </p:pic>
      <p:sp>
        <p:nvSpPr>
          <p:cNvPr id="4" name="Rectangle 10"/>
          <p:cNvSpPr txBox="1">
            <a:spLocks noChangeArrowheads="1"/>
          </p:cNvSpPr>
          <p:nvPr/>
        </p:nvSpPr>
        <p:spPr>
          <a:xfrm>
            <a:off x="5334000" y="1143000"/>
            <a:ext cx="3581400" cy="1841500"/>
          </a:xfrm>
          <a:prstGeom prst="rect">
            <a:avLst/>
          </a:prstGeom>
          <a:noFill/>
        </p:spPr>
        <p:txBody>
          <a:bodyPr lIns="90488" tIns="44450" rIns="90488" bIns="44450"/>
          <a:lstStyle/>
          <a:p>
            <a:pPr marR="0" lvl="0" algn="l" defTabSz="914400" rtl="0" eaLnBrk="1" fontAlgn="base" latinLnBrk="0" hangingPunct="1">
              <a:spcBef>
                <a:spcPts val="0"/>
              </a:spcBef>
              <a:spcAft>
                <a:spcPct val="0"/>
              </a:spcAft>
              <a:buClr>
                <a:schemeClr val="hlink"/>
              </a:buClr>
              <a:buSzPct val="75000"/>
              <a:tabLst/>
              <a:defRPr/>
            </a:pPr>
            <a:r>
              <a:rPr kumimoji="0" lang="en-US" sz="2000" i="0" u="none" strike="noStrike" kern="0" cap="none" spc="0" normalizeH="0" baseline="0" noProof="0" dirty="0" smtClean="0">
                <a:ln>
                  <a:noFill/>
                </a:ln>
                <a:solidFill>
                  <a:schemeClr val="tx1"/>
                </a:solidFill>
                <a:uLnTx/>
                <a:uFillTx/>
                <a:latin typeface="Calibri" pitchFamily="34" charset="0"/>
              </a:rPr>
              <a:t>Radio Repeaters &amp; Terminals</a:t>
            </a:r>
          </a:p>
          <a:p>
            <a:pPr eaLnBrk="1" hangingPunct="1">
              <a:spcBef>
                <a:spcPts val="0"/>
              </a:spcBef>
              <a:buClr>
                <a:schemeClr val="hlink"/>
              </a:buClr>
              <a:buSzPct val="75000"/>
              <a:defRPr/>
            </a:pPr>
            <a:r>
              <a:rPr kumimoji="0" lang="en-US" sz="2000" i="0" u="none" strike="noStrike" kern="0" cap="none" spc="0" normalizeH="0" baseline="0" noProof="0" dirty="0" smtClean="0">
                <a:ln>
                  <a:noFill/>
                </a:ln>
                <a:solidFill>
                  <a:schemeClr val="tx1"/>
                </a:solidFill>
                <a:uLnTx/>
                <a:uFillTx/>
                <a:latin typeface="Calibri" pitchFamily="34" charset="0"/>
              </a:rPr>
              <a:t>Tactical Multiplexers &amp; Switches</a:t>
            </a:r>
          </a:p>
          <a:p>
            <a:pPr eaLnBrk="1" hangingPunct="1">
              <a:spcBef>
                <a:spcPts val="0"/>
              </a:spcBef>
              <a:buClr>
                <a:schemeClr val="hlink"/>
              </a:buClr>
              <a:buSzPct val="75000"/>
              <a:defRPr/>
            </a:pPr>
            <a:r>
              <a:rPr lang="en-US" sz="2000" dirty="0" smtClean="0">
                <a:latin typeface="Calibri" pitchFamily="34" charset="0"/>
              </a:rPr>
              <a:t>TACC Shelters – Tactical Operations Shelters</a:t>
            </a:r>
          </a:p>
          <a:p>
            <a:pPr marL="342900" marR="0" lvl="0" indent="-342900" algn="l" defTabSz="914400" rtl="0" eaLnBrk="1" fontAlgn="base" latinLnBrk="0" hangingPunct="1">
              <a:lnSpc>
                <a:spcPct val="100000"/>
              </a:lnSpc>
              <a:spcBef>
                <a:spcPct val="20000"/>
              </a:spcBef>
              <a:spcAft>
                <a:spcPct val="0"/>
              </a:spcAft>
              <a:buClr>
                <a:schemeClr val="hlink"/>
              </a:buClr>
              <a:buSzPct val="75000"/>
              <a:tabLst/>
              <a:defRPr/>
            </a:pPr>
            <a:endParaRPr kumimoji="0" lang="en-US" sz="2000" i="0" u="none" strike="noStrike" kern="0" cap="none" spc="0" normalizeH="0" baseline="0" noProof="0" dirty="0" smtClean="0">
              <a:ln>
                <a:noFill/>
              </a:ln>
              <a:solidFill>
                <a:schemeClr val="tx1"/>
              </a:solidFill>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tabLst/>
              <a:defRPr/>
            </a:pPr>
            <a:endParaRPr kumimoji="0" lang="en-US" i="0" u="none" strike="noStrike" kern="0" cap="none" spc="0" normalizeH="0" baseline="0" noProof="0" dirty="0" smtClean="0">
              <a:ln>
                <a:noFill/>
              </a:ln>
              <a:solidFill>
                <a:schemeClr val="tx1"/>
              </a:solidFill>
              <a:uLnTx/>
              <a:uFillTx/>
              <a:latin typeface="Calibri" pitchFamily="34" charset="0"/>
              <a:ea typeface="+mn-ea"/>
              <a:cs typeface="+mn-cs"/>
            </a:endParaRPr>
          </a:p>
        </p:txBody>
      </p:sp>
      <p:sp>
        <p:nvSpPr>
          <p:cNvPr id="5" name="Rectangle 11"/>
          <p:cNvSpPr>
            <a:spLocks noChangeArrowheads="1"/>
          </p:cNvSpPr>
          <p:nvPr/>
        </p:nvSpPr>
        <p:spPr bwMode="auto">
          <a:xfrm>
            <a:off x="5334000" y="2286000"/>
            <a:ext cx="3536950" cy="1066800"/>
          </a:xfrm>
          <a:prstGeom prst="rect">
            <a:avLst/>
          </a:prstGeom>
          <a:noFill/>
          <a:ln w="12700">
            <a:noFill/>
            <a:miter lim="800000"/>
            <a:headEnd/>
            <a:tailEnd/>
          </a:ln>
        </p:spPr>
        <p:txBody>
          <a:bodyPr lIns="90488" tIns="44450" rIns="90488" bIns="44450"/>
          <a:lstStyle/>
          <a:p>
            <a:pPr marL="342900" indent="-342900">
              <a:spcBef>
                <a:spcPct val="20000"/>
              </a:spcBef>
              <a:buClr>
                <a:srgbClr val="FF9900"/>
              </a:buClr>
            </a:pPr>
            <a:endParaRPr lang="en-US" b="1" dirty="0">
              <a:latin typeface="Calibri" pitchFamily="34" charset="0"/>
            </a:endParaRPr>
          </a:p>
        </p:txBody>
      </p:sp>
      <p:sp>
        <p:nvSpPr>
          <p:cNvPr id="7" name="Rectangle 10"/>
          <p:cNvSpPr txBox="1">
            <a:spLocks noChangeArrowheads="1"/>
          </p:cNvSpPr>
          <p:nvPr/>
        </p:nvSpPr>
        <p:spPr>
          <a:xfrm>
            <a:off x="609600" y="228600"/>
            <a:ext cx="5791200" cy="685800"/>
          </a:xfrm>
          <a:prstGeom prst="rect">
            <a:avLst/>
          </a:prstGeom>
          <a:noFill/>
        </p:spPr>
        <p:txBody>
          <a:bodyPr lIns="90488" tIns="44450" rIns="90488" bIns="44450"/>
          <a:lstStyle/>
          <a:p>
            <a:pPr marL="342900" marR="0" lvl="0" indent="-342900" defTabSz="914400" rtl="0" eaLnBrk="1" fontAlgn="base" latinLnBrk="0" hangingPunct="1">
              <a:lnSpc>
                <a:spcPct val="100000"/>
              </a:lnSpc>
              <a:spcBef>
                <a:spcPct val="20000"/>
              </a:spcBef>
              <a:spcAft>
                <a:spcPct val="0"/>
              </a:spcAft>
              <a:buClr>
                <a:schemeClr val="hlink"/>
              </a:buClr>
              <a:buSzPct val="75000"/>
              <a:tabLst/>
              <a:defRPr/>
            </a:pPr>
            <a:r>
              <a:rPr lang="en-US" sz="3200" kern="0" dirty="0" smtClean="0">
                <a:solidFill>
                  <a:srgbClr val="FF0000"/>
                </a:solidFill>
                <a:latin typeface="Calibri" pitchFamily="34" charset="0"/>
              </a:rPr>
              <a:t>Typical Applications for Military</a:t>
            </a:r>
            <a:endParaRPr kumimoji="0" lang="en-US" sz="3200" i="0" u="none" strike="noStrike" kern="0" cap="none" spc="0" normalizeH="0" baseline="0" noProof="0" dirty="0" smtClean="0">
              <a:ln>
                <a:noFill/>
              </a:ln>
              <a:solidFill>
                <a:srgbClr val="FF0000"/>
              </a:solidFill>
              <a:uLnTx/>
              <a:uFillTx/>
              <a:latin typeface="Calibri" pitchFamily="34" charset="0"/>
            </a:endParaRPr>
          </a:p>
        </p:txBody>
      </p:sp>
      <p:pic>
        <p:nvPicPr>
          <p:cNvPr id="8" name="Picture 18" descr="harsh"/>
          <p:cNvPicPr>
            <a:picLocks noChangeAspect="1" noChangeArrowheads="1"/>
          </p:cNvPicPr>
          <p:nvPr/>
        </p:nvPicPr>
        <p:blipFill>
          <a:blip r:embed="rId3" cstate="email"/>
          <a:srcRect/>
          <a:stretch>
            <a:fillRect/>
          </a:stretch>
        </p:blipFill>
        <p:spPr bwMode="auto">
          <a:xfrm>
            <a:off x="3080214" y="2971800"/>
            <a:ext cx="6063786" cy="32766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8462" y="381000"/>
            <a:ext cx="7831138" cy="1831271"/>
          </a:xfrm>
          <a:prstGeom prst="rect">
            <a:avLst/>
          </a:prstGeom>
          <a:noFill/>
          <a:ln w="9525">
            <a:noFill/>
            <a:miter lim="800000"/>
            <a:headEnd/>
            <a:tailEnd/>
          </a:ln>
        </p:spPr>
        <p:txBody>
          <a:bodyPr wrap="square">
            <a:spAutoFit/>
          </a:bodyPr>
          <a:lstStyle/>
          <a:p>
            <a:pPr>
              <a:spcBef>
                <a:spcPct val="50000"/>
              </a:spcBef>
            </a:pPr>
            <a:r>
              <a:rPr lang="en-US" sz="3200" b="1" dirty="0" smtClean="0">
                <a:latin typeface="Calibri" pitchFamily="34" charset="0"/>
              </a:rPr>
              <a:t>Fiber Optic Modems  </a:t>
            </a:r>
          </a:p>
          <a:p>
            <a:pPr>
              <a:spcBef>
                <a:spcPct val="50000"/>
              </a:spcBef>
            </a:pPr>
            <a:r>
              <a:rPr lang="en-US" sz="2800" dirty="0" smtClean="0">
                <a:latin typeface="Calibri" pitchFamily="34" charset="0"/>
              </a:rPr>
              <a:t>May be mounted in-line or inside or on vehicles</a:t>
            </a:r>
          </a:p>
          <a:p>
            <a:pPr>
              <a:spcBef>
                <a:spcPct val="50000"/>
              </a:spcBef>
            </a:pPr>
            <a:endParaRPr lang="en-US" sz="2600" b="1" dirty="0">
              <a:latin typeface="Calibri" pitchFamily="34" charset="0"/>
            </a:endParaRPr>
          </a:p>
        </p:txBody>
      </p:sp>
      <p:grpSp>
        <p:nvGrpSpPr>
          <p:cNvPr id="2" name="Group 21"/>
          <p:cNvGrpSpPr>
            <a:grpSpLocks/>
          </p:cNvGrpSpPr>
          <p:nvPr/>
        </p:nvGrpSpPr>
        <p:grpSpPr bwMode="auto">
          <a:xfrm>
            <a:off x="1295400" y="1854200"/>
            <a:ext cx="5791200" cy="3708400"/>
            <a:chOff x="856" y="787"/>
            <a:chExt cx="4045" cy="2624"/>
          </a:xfrm>
        </p:grpSpPr>
        <p:pic>
          <p:nvPicPr>
            <p:cNvPr id="85004" name="Picture 12" descr="dualfomshelt"/>
            <p:cNvPicPr>
              <a:picLocks noChangeAspect="1" noChangeArrowheads="1"/>
            </p:cNvPicPr>
            <p:nvPr/>
          </p:nvPicPr>
          <p:blipFill>
            <a:blip r:embed="rId2" cstate="print"/>
            <a:srcRect l="1315" r="3946"/>
            <a:stretch>
              <a:fillRect/>
            </a:stretch>
          </p:blipFill>
          <p:spPr bwMode="auto">
            <a:xfrm>
              <a:off x="3172" y="796"/>
              <a:ext cx="1729" cy="2610"/>
            </a:xfrm>
            <a:prstGeom prst="rect">
              <a:avLst/>
            </a:prstGeom>
            <a:noFill/>
            <a:effectLst>
              <a:outerShdw dist="53882" dir="2700000" algn="ctr" rotWithShape="0">
                <a:srgbClr val="000000"/>
              </a:outerShdw>
            </a:effectLst>
          </p:spPr>
        </p:pic>
        <p:pic>
          <p:nvPicPr>
            <p:cNvPr id="85005" name="Picture 13"/>
            <p:cNvPicPr>
              <a:picLocks noChangeAspect="1" noChangeArrowheads="1"/>
            </p:cNvPicPr>
            <p:nvPr/>
          </p:nvPicPr>
          <p:blipFill>
            <a:blip r:embed="rId3" cstate="print"/>
            <a:srcRect l="3049" r="3049"/>
            <a:stretch>
              <a:fillRect/>
            </a:stretch>
          </p:blipFill>
          <p:spPr bwMode="auto">
            <a:xfrm>
              <a:off x="856" y="787"/>
              <a:ext cx="1725" cy="2624"/>
            </a:xfrm>
            <a:prstGeom prst="rect">
              <a:avLst/>
            </a:prstGeom>
            <a:noFill/>
            <a:ln w="12700">
              <a:noFill/>
              <a:miter lim="800000"/>
              <a:headEnd/>
              <a:tailEnd/>
            </a:ln>
            <a:effectLst>
              <a:outerShdw dist="53882" dir="2700000" algn="ctr" rotWithShape="0">
                <a:srgbClr val="000000"/>
              </a:outerShdw>
            </a:effectLst>
          </p:spPr>
        </p:pic>
        <p:sp>
          <p:nvSpPr>
            <p:cNvPr id="21510" name="Text Box 14"/>
            <p:cNvSpPr txBox="1">
              <a:spLocks noChangeArrowheads="1"/>
            </p:cNvSpPr>
            <p:nvPr/>
          </p:nvSpPr>
          <p:spPr bwMode="auto">
            <a:xfrm>
              <a:off x="4165" y="2504"/>
              <a:ext cx="649" cy="240"/>
            </a:xfrm>
            <a:prstGeom prst="rect">
              <a:avLst/>
            </a:prstGeom>
            <a:noFill/>
            <a:ln w="12700">
              <a:noFill/>
              <a:miter lim="800000"/>
              <a:headEnd/>
              <a:tailEnd/>
            </a:ln>
          </p:spPr>
          <p:txBody>
            <a:bodyPr wrap="none">
              <a:spAutoFit/>
            </a:bodyPr>
            <a:lstStyle/>
            <a:p>
              <a:pPr eaLnBrk="0" hangingPunct="0"/>
              <a:r>
                <a:rPr lang="en-US" sz="1600" b="1" dirty="0">
                  <a:solidFill>
                    <a:srgbClr val="000000"/>
                  </a:solidFill>
                  <a:latin typeface="Calibri" pitchFamily="34" charset="0"/>
                </a:rPr>
                <a:t>CX11230</a:t>
              </a:r>
              <a:endParaRPr lang="en-US" sz="1600" dirty="0">
                <a:solidFill>
                  <a:srgbClr val="000000"/>
                </a:solidFill>
                <a:latin typeface="Calibri" pitchFamily="34" charset="0"/>
              </a:endParaRPr>
            </a:p>
          </p:txBody>
        </p:sp>
        <p:sp>
          <p:nvSpPr>
            <p:cNvPr id="21511" name="Text Box 15"/>
            <p:cNvSpPr txBox="1">
              <a:spLocks noChangeArrowheads="1"/>
            </p:cNvSpPr>
            <p:nvPr/>
          </p:nvSpPr>
          <p:spPr bwMode="auto">
            <a:xfrm>
              <a:off x="922" y="2707"/>
              <a:ext cx="649" cy="240"/>
            </a:xfrm>
            <a:prstGeom prst="rect">
              <a:avLst/>
            </a:prstGeom>
            <a:noFill/>
            <a:ln w="12700">
              <a:noFill/>
              <a:miter lim="800000"/>
              <a:headEnd/>
              <a:tailEnd/>
            </a:ln>
          </p:spPr>
          <p:txBody>
            <a:bodyPr wrap="none">
              <a:spAutoFit/>
            </a:bodyPr>
            <a:lstStyle/>
            <a:p>
              <a:pPr eaLnBrk="0" hangingPunct="0"/>
              <a:r>
                <a:rPr lang="en-US" sz="1600" b="1" dirty="0">
                  <a:solidFill>
                    <a:srgbClr val="000000"/>
                  </a:solidFill>
                  <a:latin typeface="Calibri" pitchFamily="34" charset="0"/>
                </a:rPr>
                <a:t>CX11230</a:t>
              </a:r>
              <a:endParaRPr lang="en-US" sz="1600" dirty="0">
                <a:solidFill>
                  <a:srgbClr val="000000"/>
                </a:solidFill>
                <a:latin typeface="Calibri" pitchFamily="34" charset="0"/>
              </a:endParaRPr>
            </a:p>
          </p:txBody>
        </p:sp>
        <p:sp>
          <p:nvSpPr>
            <p:cNvPr id="21512" name="Text Box 16"/>
            <p:cNvSpPr txBox="1">
              <a:spLocks noChangeArrowheads="1"/>
            </p:cNvSpPr>
            <p:nvPr/>
          </p:nvSpPr>
          <p:spPr bwMode="auto">
            <a:xfrm>
              <a:off x="4044" y="3126"/>
              <a:ext cx="781" cy="240"/>
            </a:xfrm>
            <a:prstGeom prst="rect">
              <a:avLst/>
            </a:prstGeom>
            <a:noFill/>
            <a:ln w="12700">
              <a:noFill/>
              <a:miter lim="800000"/>
              <a:headEnd/>
              <a:tailEnd/>
            </a:ln>
          </p:spPr>
          <p:txBody>
            <a:bodyPr wrap="none">
              <a:spAutoFit/>
            </a:bodyPr>
            <a:lstStyle/>
            <a:p>
              <a:pPr eaLnBrk="0" hangingPunct="0"/>
              <a:r>
                <a:rPr lang="en-US" sz="1600" b="1" dirty="0">
                  <a:solidFill>
                    <a:srgbClr val="000000"/>
                  </a:solidFill>
                  <a:latin typeface="Calibri" pitchFamily="34" charset="0"/>
                </a:rPr>
                <a:t>Fiber Optic</a:t>
              </a:r>
              <a:endParaRPr lang="en-US" sz="1600" dirty="0">
                <a:solidFill>
                  <a:srgbClr val="000000"/>
                </a:solidFill>
                <a:latin typeface="Calibri" pitchFamily="34" charset="0"/>
              </a:endParaRPr>
            </a:p>
          </p:txBody>
        </p:sp>
        <p:sp>
          <p:nvSpPr>
            <p:cNvPr id="21513" name="Text Box 17"/>
            <p:cNvSpPr txBox="1">
              <a:spLocks noChangeArrowheads="1"/>
            </p:cNvSpPr>
            <p:nvPr/>
          </p:nvSpPr>
          <p:spPr bwMode="auto">
            <a:xfrm>
              <a:off x="949" y="3100"/>
              <a:ext cx="781" cy="240"/>
            </a:xfrm>
            <a:prstGeom prst="rect">
              <a:avLst/>
            </a:prstGeom>
            <a:noFill/>
            <a:ln w="12700">
              <a:noFill/>
              <a:miter lim="800000"/>
              <a:headEnd/>
              <a:tailEnd/>
            </a:ln>
          </p:spPr>
          <p:txBody>
            <a:bodyPr wrap="none">
              <a:spAutoFit/>
            </a:bodyPr>
            <a:lstStyle/>
            <a:p>
              <a:pPr eaLnBrk="0" hangingPunct="0"/>
              <a:r>
                <a:rPr lang="en-US" sz="1600" b="1" dirty="0">
                  <a:solidFill>
                    <a:srgbClr val="000000"/>
                  </a:solidFill>
                  <a:latin typeface="Calibri" pitchFamily="34" charset="0"/>
                </a:rPr>
                <a:t>Fiber Optic</a:t>
              </a:r>
              <a:endParaRPr lang="en-US" sz="1600" dirty="0">
                <a:solidFill>
                  <a:srgbClr val="000000"/>
                </a:solidFill>
                <a:latin typeface="Calibri" pitchFamily="34" charset="0"/>
              </a:endParaRPr>
            </a:p>
          </p:txBody>
        </p:sp>
        <p:sp>
          <p:nvSpPr>
            <p:cNvPr id="21514" name="Line 18"/>
            <p:cNvSpPr>
              <a:spLocks noChangeShapeType="1"/>
            </p:cNvSpPr>
            <p:nvPr/>
          </p:nvSpPr>
          <p:spPr bwMode="auto">
            <a:xfrm flipH="1">
              <a:off x="4038" y="2621"/>
              <a:ext cx="173" cy="8"/>
            </a:xfrm>
            <a:prstGeom prst="line">
              <a:avLst/>
            </a:prstGeom>
            <a:noFill/>
            <a:ln w="12700">
              <a:solidFill>
                <a:srgbClr val="000000"/>
              </a:solidFill>
              <a:round/>
              <a:headEnd/>
              <a:tailEnd type="triangle" w="med" len="med"/>
            </a:ln>
          </p:spPr>
          <p:txBody>
            <a:bodyPr/>
            <a:lstStyle/>
            <a:p>
              <a:endParaRPr lang="en-US" dirty="0">
                <a:latin typeface="Calibri" pitchFamily="34" charset="0"/>
              </a:endParaRPr>
            </a:p>
          </p:txBody>
        </p:sp>
        <p:sp>
          <p:nvSpPr>
            <p:cNvPr id="21515" name="Line 19"/>
            <p:cNvSpPr>
              <a:spLocks noChangeShapeType="1"/>
            </p:cNvSpPr>
            <p:nvPr/>
          </p:nvSpPr>
          <p:spPr bwMode="auto">
            <a:xfrm flipV="1">
              <a:off x="1365" y="2692"/>
              <a:ext cx="267" cy="47"/>
            </a:xfrm>
            <a:prstGeom prst="line">
              <a:avLst/>
            </a:prstGeom>
            <a:noFill/>
            <a:ln w="12700">
              <a:solidFill>
                <a:srgbClr val="000000"/>
              </a:solidFill>
              <a:round/>
              <a:headEnd/>
              <a:tailEnd type="triangle" w="med" len="med"/>
            </a:ln>
          </p:spPr>
          <p:txBody>
            <a:bodyPr/>
            <a:lstStyle/>
            <a:p>
              <a:endParaRPr lang="en-US" dirty="0">
                <a:latin typeface="Calibri" pitchFamily="34" charset="0"/>
              </a:endParaRPr>
            </a:p>
          </p:txBody>
        </p:sp>
      </p:grpSp>
    </p:spTree>
  </p:cSld>
  <p:clrMapOvr>
    <a:masterClrMapping/>
  </p:clrMapOvr>
  <p:transition advClick="0" advTm="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381000" y="838200"/>
            <a:ext cx="8763000" cy="4876800"/>
          </a:xfrm>
          <a:prstGeom prst="rect">
            <a:avLst/>
          </a:prstGeom>
        </p:spPr>
        <p:txBody>
          <a:bodyPr/>
          <a:lstStyle/>
          <a:p>
            <a:pPr algn="l" eaLnBrk="1" hangingPunct="1"/>
            <a:r>
              <a:rPr lang="en-US" sz="2400" dirty="0" smtClean="0">
                <a:solidFill>
                  <a:schemeClr val="tx1"/>
                </a:solidFill>
                <a:effectLst/>
                <a:latin typeface="Calibri" pitchFamily="34" charset="0"/>
              </a:rPr>
              <a:t>“TFOCA” Refers to the original  2 Channel, Biconic, Tactical Fiber Optic Cable Assembly developed by AT&amp;T. There is no trademark or patent on TFOCA</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“TFOCA-II</a:t>
            </a:r>
            <a:r>
              <a:rPr lang="en-US" sz="2400" baseline="30000" dirty="0" smtClean="0">
                <a:solidFill>
                  <a:schemeClr val="tx1"/>
                </a:solidFill>
                <a:effectLst/>
                <a:latin typeface="Calibri" pitchFamily="34" charset="0"/>
              </a:rPr>
              <a:t>TM</a:t>
            </a:r>
            <a:r>
              <a:rPr lang="en-US" sz="2400" dirty="0" smtClean="0">
                <a:solidFill>
                  <a:schemeClr val="tx1"/>
                </a:solidFill>
                <a:effectLst/>
                <a:latin typeface="Calibri" pitchFamily="34" charset="0"/>
              </a:rPr>
              <a:t> “ refers to the second generation of this product, developed at Fiber Systems.  3 of 4 original patent holders are at OCC-Dallas.</a:t>
            </a:r>
            <a:r>
              <a:rPr lang="en-US" sz="2000" dirty="0" smtClean="0">
                <a:solidFill>
                  <a:schemeClr val="tx1"/>
                </a:solidFill>
                <a:effectLst/>
                <a:latin typeface="Calibri" pitchFamily="34" charset="0"/>
              </a:rPr>
              <a:t/>
            </a:r>
            <a:br>
              <a:rPr lang="en-US" sz="2000" dirty="0" smtClean="0">
                <a:solidFill>
                  <a:schemeClr val="tx1"/>
                </a:solidFill>
                <a:effectLst/>
                <a:latin typeface="Calibri" pitchFamily="34" charset="0"/>
              </a:rPr>
            </a:br>
            <a:r>
              <a:rPr lang="en-US" sz="2000" dirty="0" smtClean="0">
                <a:solidFill>
                  <a:schemeClr val="tx1"/>
                </a:solidFill>
                <a:effectLst/>
                <a:latin typeface="Calibri" pitchFamily="34" charset="0"/>
              </a:rPr>
              <a:t>OCC-Dallas manufactures BOTH of these product families.</a:t>
            </a:r>
            <a:br>
              <a:rPr lang="en-US" sz="2000" dirty="0" smtClean="0">
                <a:solidFill>
                  <a:schemeClr val="tx1"/>
                </a:solidFill>
                <a:effectLst/>
                <a:latin typeface="Calibri" pitchFamily="34" charset="0"/>
              </a:rPr>
            </a:br>
            <a:r>
              <a:rPr lang="en-US" sz="2000" dirty="0" smtClean="0">
                <a:solidFill>
                  <a:schemeClr val="tx1"/>
                </a:solidFill>
                <a:effectLst/>
                <a:latin typeface="Calibri" pitchFamily="34" charset="0"/>
                <a:sym typeface="Symbol"/>
              </a:rPr>
              <a:t>The TM is registered to AFSI</a:t>
            </a:r>
            <a:r>
              <a:rPr lang="en-US" sz="2000" dirty="0" smtClean="0">
                <a:latin typeface="Calibri" pitchFamily="34" charset="0"/>
                <a:sym typeface="Symbol"/>
              </a:rPr>
              <a:t> and </a:t>
            </a:r>
            <a:r>
              <a:rPr lang="en-US" sz="2000" dirty="0" smtClean="0">
                <a:solidFill>
                  <a:schemeClr val="tx1"/>
                </a:solidFill>
                <a:effectLst/>
                <a:latin typeface="Calibri" pitchFamily="34" charset="0"/>
                <a:sym typeface="Symbol"/>
              </a:rPr>
              <a:t>owns the original patent.</a:t>
            </a:r>
            <a:br>
              <a:rPr lang="en-US" sz="2000" dirty="0" smtClean="0">
                <a:solidFill>
                  <a:schemeClr val="tx1"/>
                </a:solidFill>
                <a:effectLst/>
                <a:latin typeface="Calibri" pitchFamily="34" charset="0"/>
                <a:sym typeface="Symbol"/>
              </a:rPr>
            </a:br>
            <a:r>
              <a:rPr lang="en-US" sz="2000" dirty="0" smtClean="0">
                <a:solidFill>
                  <a:schemeClr val="tx1"/>
                </a:solidFill>
                <a:effectLst/>
                <a:latin typeface="Calibri" pitchFamily="34" charset="0"/>
                <a:sym typeface="Symbol"/>
              </a:rPr>
              <a:t>Our product does not infringe on any AFSI patent</a:t>
            </a:r>
            <a:br>
              <a:rPr lang="en-US" sz="2000" dirty="0" smtClean="0">
                <a:solidFill>
                  <a:schemeClr val="tx1"/>
                </a:solidFill>
                <a:effectLst/>
                <a:latin typeface="Calibri" pitchFamily="34" charset="0"/>
                <a:sym typeface="Symbol"/>
              </a:rPr>
            </a:br>
            <a:r>
              <a:rPr lang="en-US" sz="2000" dirty="0" smtClean="0">
                <a:solidFill>
                  <a:schemeClr val="tx1"/>
                </a:solidFill>
                <a:effectLst/>
                <a:latin typeface="Calibri" pitchFamily="34" charset="0"/>
                <a:sym typeface="Symbol"/>
              </a:rPr>
              <a:t>There currently is no released specification for the TFOCA-II</a:t>
            </a:r>
            <a:br>
              <a:rPr lang="en-US" sz="2000" dirty="0" smtClean="0">
                <a:solidFill>
                  <a:schemeClr val="tx1"/>
                </a:solidFill>
                <a:effectLst/>
                <a:latin typeface="Calibri" pitchFamily="34" charset="0"/>
                <a:sym typeface="Symbol"/>
              </a:rPr>
            </a:br>
            <a:r>
              <a:rPr lang="en-US" sz="2000" dirty="0" smtClean="0">
                <a:solidFill>
                  <a:schemeClr val="tx1"/>
                </a:solidFill>
                <a:effectLst/>
                <a:latin typeface="Calibri" pitchFamily="34" charset="0"/>
                <a:sym typeface="Symbol"/>
              </a:rPr>
              <a:t>A specification was written under Mil-PRF-83526/16 and /17 but was retracted during the patent litigation period.  It has not been re-released. </a:t>
            </a:r>
            <a:br>
              <a:rPr lang="en-US" sz="2000" dirty="0" smtClean="0">
                <a:solidFill>
                  <a:schemeClr val="tx1"/>
                </a:solidFill>
                <a:effectLst/>
                <a:latin typeface="Calibri" pitchFamily="34" charset="0"/>
                <a:sym typeface="Symbol"/>
              </a:rPr>
            </a:br>
            <a:r>
              <a:rPr lang="en-US" sz="2000" dirty="0" smtClean="0">
                <a:solidFill>
                  <a:schemeClr val="tx1"/>
                </a:solidFill>
                <a:effectLst/>
                <a:latin typeface="Calibri" pitchFamily="34" charset="0"/>
                <a:sym typeface="Symbol"/>
              </a:rPr>
              <a:t>We sell our product as COTS-83526 and our product met the requirements of the specification as previously spelled out </a:t>
            </a:r>
            <a:endParaRPr lang="en-US" sz="2800" dirty="0" smtClean="0">
              <a:solidFill>
                <a:schemeClr val="tx1"/>
              </a:solidFill>
              <a:effectLst/>
              <a:latin typeface="Calibri" pitchFamily="34" charset="0"/>
            </a:endParaRPr>
          </a:p>
        </p:txBody>
      </p:sp>
      <p:sp>
        <p:nvSpPr>
          <p:cNvPr id="9" name="TextBox 8"/>
          <p:cNvSpPr txBox="1"/>
          <p:nvPr/>
        </p:nvSpPr>
        <p:spPr>
          <a:xfrm>
            <a:off x="457200" y="304800"/>
            <a:ext cx="7924800" cy="584775"/>
          </a:xfrm>
          <a:prstGeom prst="rect">
            <a:avLst/>
          </a:prstGeom>
          <a:noFill/>
        </p:spPr>
        <p:txBody>
          <a:bodyPr wrap="square" rtlCol="0">
            <a:spAutoFit/>
          </a:bodyPr>
          <a:lstStyle/>
          <a:p>
            <a:r>
              <a:rPr lang="en-US" sz="3200" dirty="0" smtClean="0">
                <a:latin typeface="Calibri" pitchFamily="34" charset="0"/>
              </a:rPr>
              <a:t>A few points about TFOCA Terminology</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type="title" idx="4294967295"/>
          </p:nvPr>
        </p:nvSpPr>
        <p:spPr>
          <a:xfrm>
            <a:off x="457200" y="228600"/>
            <a:ext cx="6781800" cy="685800"/>
          </a:xfrm>
          <a:prstGeom prst="rect">
            <a:avLst/>
          </a:prstGeom>
        </p:spPr>
        <p:txBody>
          <a:bodyPr/>
          <a:lstStyle/>
          <a:p>
            <a:pPr eaLnBrk="1" hangingPunct="1"/>
            <a:r>
              <a:rPr lang="en-US" sz="3200" dirty="0" smtClean="0">
                <a:solidFill>
                  <a:srgbClr val="FF0066"/>
                </a:solidFill>
                <a:effectLst/>
                <a:latin typeface="Calibri" pitchFamily="34" charset="0"/>
              </a:rPr>
              <a:t>COTS-MIL-PRF-83526 - 4 CH Version</a:t>
            </a:r>
          </a:p>
        </p:txBody>
      </p:sp>
      <p:sp>
        <p:nvSpPr>
          <p:cNvPr id="34821" name="Rectangle 5"/>
          <p:cNvSpPr>
            <a:spLocks noGrp="1" noChangeArrowheads="1"/>
          </p:cNvSpPr>
          <p:nvPr>
            <p:ph idx="4294967295"/>
          </p:nvPr>
        </p:nvSpPr>
        <p:spPr>
          <a:xfrm>
            <a:off x="533400" y="762000"/>
            <a:ext cx="8610600" cy="2743200"/>
          </a:xfrm>
          <a:prstGeom prst="rect">
            <a:avLst/>
          </a:prstGeom>
        </p:spPr>
        <p:txBody>
          <a:bodyPr/>
          <a:lstStyle/>
          <a:p>
            <a:pPr marL="231775" lvl="1" indent="-231775" eaLnBrk="1" hangingPunct="1">
              <a:lnSpc>
                <a:spcPct val="80000"/>
              </a:lnSpc>
              <a:buFont typeface="Arial" pitchFamily="34" charset="0"/>
              <a:buChar char="•"/>
              <a:defRPr/>
            </a:pPr>
            <a:r>
              <a:rPr lang="en-US" sz="2000" dirty="0" smtClean="0">
                <a:latin typeface="Calibri" pitchFamily="34" charset="0"/>
              </a:rPr>
              <a:t> </a:t>
            </a:r>
            <a:r>
              <a:rPr lang="en-US" dirty="0" smtClean="0">
                <a:latin typeface="Calibri" pitchFamily="34" charset="0"/>
              </a:rPr>
              <a:t>Connectors &amp; Assemblies</a:t>
            </a:r>
            <a:endParaRPr lang="en-US" sz="2000" dirty="0" smtClean="0">
              <a:latin typeface="Calibri" pitchFamily="34" charset="0"/>
            </a:endParaRPr>
          </a:p>
          <a:p>
            <a:pPr marL="406400" lvl="1" indent="-114300" eaLnBrk="1" hangingPunct="1">
              <a:lnSpc>
                <a:spcPct val="80000"/>
              </a:lnSpc>
              <a:defRPr/>
            </a:pPr>
            <a:endParaRPr lang="en-US" sz="1000" dirty="0" smtClean="0">
              <a:latin typeface="Calibri" pitchFamily="34" charset="0"/>
            </a:endParaRPr>
          </a:p>
          <a:p>
            <a:pPr marL="863600" lvl="2" indent="-292100" eaLnBrk="1" hangingPunct="1">
              <a:lnSpc>
                <a:spcPct val="80000"/>
              </a:lnSpc>
              <a:defRPr/>
            </a:pPr>
            <a:r>
              <a:rPr lang="en-US" sz="2000" u="sng" dirty="0" smtClean="0">
                <a:latin typeface="Calibri" pitchFamily="34" charset="0"/>
              </a:rPr>
              <a:t>4 CH Product Family Complete </a:t>
            </a:r>
            <a:r>
              <a:rPr lang="en-US" sz="2000" dirty="0" smtClean="0">
                <a:latin typeface="Calibri" pitchFamily="34" charset="0"/>
              </a:rPr>
              <a:t> </a:t>
            </a:r>
          </a:p>
          <a:p>
            <a:pPr marL="863600" lvl="2" indent="-292100" eaLnBrk="1" hangingPunct="1">
              <a:lnSpc>
                <a:spcPct val="80000"/>
              </a:lnSpc>
              <a:buFont typeface="Wingdings" pitchFamily="2" charset="2"/>
              <a:buNone/>
              <a:defRPr/>
            </a:pPr>
            <a:r>
              <a:rPr lang="en-US" sz="2000" dirty="0" smtClean="0">
                <a:latin typeface="Calibri" pitchFamily="34" charset="0"/>
              </a:rPr>
              <a:t>	(Plug, Jam-nut, Flange Mount  Receptacle, and Termini)</a:t>
            </a:r>
          </a:p>
          <a:p>
            <a:pPr marL="863600" lvl="2" indent="-292100" eaLnBrk="1" hangingPunct="1">
              <a:lnSpc>
                <a:spcPct val="80000"/>
              </a:lnSpc>
              <a:defRPr/>
            </a:pPr>
            <a:r>
              <a:rPr lang="en-US" sz="2000" dirty="0" smtClean="0">
                <a:latin typeface="Calibri" pitchFamily="34" charset="0"/>
              </a:rPr>
              <a:t>Designed to MIL-PRF-83526/16, /17 and MIL-PRF-29504/16 			standards</a:t>
            </a:r>
          </a:p>
          <a:p>
            <a:pPr marL="863600" lvl="2" indent="-292100" eaLnBrk="1" hangingPunct="1">
              <a:lnSpc>
                <a:spcPct val="80000"/>
              </a:lnSpc>
              <a:defRPr/>
            </a:pPr>
            <a:r>
              <a:rPr lang="en-US" sz="2000" dirty="0" smtClean="0">
                <a:latin typeface="Calibri" pitchFamily="34" charset="0"/>
              </a:rPr>
              <a:t>Fully inter-operable, inter-mateable, </a:t>
            </a:r>
            <a:r>
              <a:rPr lang="en-US" sz="2000" u="sng" dirty="0" smtClean="0">
                <a:latin typeface="Calibri" pitchFamily="34" charset="0"/>
              </a:rPr>
              <a:t>inter-changeable</a:t>
            </a:r>
            <a:r>
              <a:rPr lang="en-US" sz="2000" dirty="0" smtClean="0">
                <a:latin typeface="Calibri" pitchFamily="34" charset="0"/>
              </a:rPr>
              <a:t> with TFOCA-II</a:t>
            </a:r>
            <a:r>
              <a:rPr lang="en-US" sz="2000" dirty="0" smtClean="0">
                <a:latin typeface="Calibri" pitchFamily="34" charset="0"/>
                <a:sym typeface="Symbol" pitchFamily="18" charset="2"/>
              </a:rPr>
              <a:t></a:t>
            </a:r>
          </a:p>
          <a:p>
            <a:pPr marL="863600" lvl="2" indent="-292100" eaLnBrk="1" hangingPunct="1">
              <a:lnSpc>
                <a:spcPct val="80000"/>
              </a:lnSpc>
              <a:defRPr/>
            </a:pPr>
            <a:r>
              <a:rPr lang="en-US" sz="2000" dirty="0" smtClean="0">
                <a:latin typeface="Calibri" pitchFamily="34" charset="0"/>
              </a:rPr>
              <a:t>Plug and Receptacles work perfectly with TFOCA-II</a:t>
            </a:r>
            <a:r>
              <a:rPr lang="en-US" sz="2000" dirty="0" smtClean="0">
                <a:latin typeface="Calibri" pitchFamily="34" charset="0"/>
                <a:sym typeface="Symbol" pitchFamily="18" charset="2"/>
              </a:rPr>
              <a:t></a:t>
            </a:r>
          </a:p>
          <a:p>
            <a:pPr marL="863600" lvl="2" indent="-292100" eaLnBrk="1" hangingPunct="1">
              <a:lnSpc>
                <a:spcPct val="80000"/>
              </a:lnSpc>
              <a:defRPr/>
            </a:pPr>
            <a:r>
              <a:rPr lang="en-US" sz="2000" dirty="0" smtClean="0">
                <a:latin typeface="Calibri" pitchFamily="34" charset="0"/>
                <a:sym typeface="Symbol" pitchFamily="18" charset="2"/>
              </a:rPr>
              <a:t>Captive Split Alignment Sleeves</a:t>
            </a:r>
          </a:p>
        </p:txBody>
      </p:sp>
      <p:pic>
        <p:nvPicPr>
          <p:cNvPr id="20484" name="Picture 13" descr="4CH-M83526 JAM RECPT-ASSY3-LARGE"/>
          <p:cNvPicPr>
            <a:picLocks noChangeAspect="1" noChangeArrowheads="1"/>
          </p:cNvPicPr>
          <p:nvPr/>
        </p:nvPicPr>
        <p:blipFill>
          <a:blip r:embed="rId2" cstate="email"/>
          <a:srcRect/>
          <a:stretch>
            <a:fillRect/>
          </a:stretch>
        </p:blipFill>
        <p:spPr bwMode="auto">
          <a:xfrm>
            <a:off x="4953000" y="3352800"/>
            <a:ext cx="2622918" cy="1981200"/>
          </a:xfrm>
          <a:prstGeom prst="rect">
            <a:avLst/>
          </a:prstGeom>
          <a:noFill/>
          <a:ln w="9525">
            <a:solidFill>
              <a:schemeClr val="tx1"/>
            </a:solidFill>
            <a:miter lim="800000"/>
            <a:headEnd/>
            <a:tailEnd/>
          </a:ln>
        </p:spPr>
      </p:pic>
      <p:pic>
        <p:nvPicPr>
          <p:cNvPr id="20487" name="Picture 9"/>
          <p:cNvPicPr>
            <a:picLocks noChangeAspect="1" noChangeArrowheads="1"/>
          </p:cNvPicPr>
          <p:nvPr/>
        </p:nvPicPr>
        <p:blipFill>
          <a:blip r:embed="rId3" cstate="email"/>
          <a:srcRect/>
          <a:stretch>
            <a:fillRect/>
          </a:stretch>
        </p:blipFill>
        <p:spPr bwMode="auto">
          <a:xfrm>
            <a:off x="6858000" y="4724400"/>
            <a:ext cx="1828800" cy="1277938"/>
          </a:xfrm>
          <a:prstGeom prst="rect">
            <a:avLst/>
          </a:prstGeom>
          <a:noFill/>
          <a:ln w="9525">
            <a:solidFill>
              <a:schemeClr val="tx1"/>
            </a:solidFill>
            <a:miter lim="800000"/>
            <a:headEnd/>
            <a:tailEnd/>
          </a:ln>
        </p:spPr>
      </p:pic>
      <p:pic>
        <p:nvPicPr>
          <p:cNvPr id="20488" name="Picture 11" descr="Plug-web page"/>
          <p:cNvPicPr>
            <a:picLocks noChangeAspect="1" noChangeArrowheads="1"/>
          </p:cNvPicPr>
          <p:nvPr/>
        </p:nvPicPr>
        <p:blipFill>
          <a:blip r:embed="rId4" cstate="email"/>
          <a:srcRect/>
          <a:stretch>
            <a:fillRect/>
          </a:stretch>
        </p:blipFill>
        <p:spPr bwMode="auto">
          <a:xfrm>
            <a:off x="685800" y="3429000"/>
            <a:ext cx="2590800" cy="1943100"/>
          </a:xfrm>
          <a:prstGeom prst="rect">
            <a:avLst/>
          </a:prstGeom>
          <a:noFill/>
          <a:ln w="9525">
            <a:solidFill>
              <a:schemeClr val="tx1"/>
            </a:solidFill>
            <a:miter lim="800000"/>
            <a:headEnd/>
            <a:tailEnd/>
          </a:ln>
        </p:spPr>
      </p:pic>
      <p:pic>
        <p:nvPicPr>
          <p:cNvPr id="20489" name="Picture 8"/>
          <p:cNvPicPr>
            <a:picLocks noChangeAspect="1" noChangeArrowheads="1"/>
          </p:cNvPicPr>
          <p:nvPr/>
        </p:nvPicPr>
        <p:blipFill>
          <a:blip r:embed="rId5" cstate="email"/>
          <a:srcRect/>
          <a:stretch>
            <a:fillRect/>
          </a:stretch>
        </p:blipFill>
        <p:spPr bwMode="auto">
          <a:xfrm>
            <a:off x="2895600" y="4648200"/>
            <a:ext cx="1828800" cy="1371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457200" y="838200"/>
            <a:ext cx="8382000" cy="2286000"/>
          </a:xfrm>
          <a:prstGeom prst="rect">
            <a:avLst/>
          </a:prstGeom>
          <a:noFill/>
          <a:ln w="9525">
            <a:noFill/>
            <a:miter lim="800000"/>
            <a:headEnd/>
            <a:tailEnd/>
          </a:ln>
          <a:effectLst/>
        </p:spPr>
        <p:txBody>
          <a:bodyPr/>
          <a:lstStyle/>
          <a:p>
            <a:pPr marL="114300" indent="-114300" eaLnBrk="1" hangingPunct="1">
              <a:spcBef>
                <a:spcPct val="20000"/>
              </a:spcBef>
              <a:buSzPct val="75000"/>
              <a:buFont typeface="Arial" pitchFamily="34" charset="0"/>
              <a:buChar char="•"/>
              <a:tabLst>
                <a:tab pos="685800" algn="l"/>
              </a:tabLst>
              <a:defRPr/>
            </a:pPr>
            <a:r>
              <a:rPr lang="en-US" sz="2800" dirty="0">
                <a:effectLst>
                  <a:outerShdw blurRad="38100" dist="38100" dir="2700000" algn="tl">
                    <a:srgbClr val="010199"/>
                  </a:outerShdw>
                </a:effectLst>
                <a:latin typeface="Calibri" pitchFamily="34" charset="0"/>
              </a:rPr>
              <a:t> </a:t>
            </a:r>
            <a:r>
              <a:rPr lang="en-US" sz="2800" dirty="0">
                <a:latin typeface="Calibri" pitchFamily="34" charset="0"/>
              </a:rPr>
              <a:t>CONNECTORS &amp; ASSEMBLIES</a:t>
            </a:r>
            <a:endParaRPr lang="en-US" sz="2000" dirty="0">
              <a:latin typeface="Calibri" pitchFamily="34" charset="0"/>
            </a:endParaRPr>
          </a:p>
          <a:p>
            <a:pPr marL="465138" lvl="2" indent="-233363" eaLnBrk="1" hangingPunct="1">
              <a:spcBef>
                <a:spcPct val="20000"/>
              </a:spcBef>
              <a:buSzPct val="75000"/>
              <a:buFont typeface="Arial" pitchFamily="34" charset="0"/>
              <a:buChar char="•"/>
              <a:tabLst>
                <a:tab pos="685800" algn="l"/>
              </a:tabLst>
              <a:defRPr/>
            </a:pPr>
            <a:r>
              <a:rPr lang="en-US" sz="2400" dirty="0">
                <a:latin typeface="Calibri" pitchFamily="34" charset="0"/>
              </a:rPr>
              <a:t>New 6 CH version of COTS M83526/16, /17, /18</a:t>
            </a:r>
          </a:p>
          <a:p>
            <a:pPr marL="465138" lvl="2" indent="-233363" eaLnBrk="1" hangingPunct="1">
              <a:spcBef>
                <a:spcPct val="20000"/>
              </a:spcBef>
              <a:buSzPct val="75000"/>
              <a:buFont typeface="Arial" pitchFamily="34" charset="0"/>
              <a:buChar char="•"/>
              <a:tabLst>
                <a:tab pos="685800" algn="l"/>
              </a:tabLst>
              <a:defRPr/>
            </a:pPr>
            <a:r>
              <a:rPr lang="en-US" sz="2400" dirty="0">
                <a:latin typeface="Calibri" pitchFamily="34" charset="0"/>
              </a:rPr>
              <a:t>Utilize M29504/14 Pin only  (Genderless termini) </a:t>
            </a:r>
          </a:p>
          <a:p>
            <a:pPr marL="465138" lvl="2" indent="-233363" eaLnBrk="1" hangingPunct="1">
              <a:spcBef>
                <a:spcPct val="20000"/>
              </a:spcBef>
              <a:buSzPct val="75000"/>
              <a:buFont typeface="Arial" pitchFamily="34" charset="0"/>
              <a:buChar char="•"/>
              <a:tabLst>
                <a:tab pos="685800" algn="l"/>
              </a:tabLst>
              <a:defRPr/>
            </a:pPr>
            <a:r>
              <a:rPr lang="en-US" sz="2400" dirty="0">
                <a:latin typeface="Calibri" pitchFamily="34" charset="0"/>
              </a:rPr>
              <a:t>Same product attributes as 4 CH COTS M83526</a:t>
            </a:r>
          </a:p>
          <a:p>
            <a:pPr marL="465138" lvl="2" indent="-233363" eaLnBrk="1" hangingPunct="1">
              <a:spcBef>
                <a:spcPct val="20000"/>
              </a:spcBef>
              <a:buSzPct val="75000"/>
              <a:buFont typeface="Arial" pitchFamily="34" charset="0"/>
              <a:buChar char="•"/>
              <a:tabLst>
                <a:tab pos="685800" algn="l"/>
              </a:tabLst>
              <a:defRPr/>
            </a:pPr>
            <a:r>
              <a:rPr lang="en-US" sz="2400" dirty="0">
                <a:latin typeface="Calibri" pitchFamily="34" charset="0"/>
              </a:rPr>
              <a:t>Captive Alignment Sleeve   </a:t>
            </a:r>
            <a:endParaRPr lang="en-US" sz="2400" dirty="0">
              <a:latin typeface="Calibri" pitchFamily="34" charset="0"/>
              <a:sym typeface="Symbol" pitchFamily="18" charset="2"/>
            </a:endParaRPr>
          </a:p>
        </p:txBody>
      </p:sp>
      <p:pic>
        <p:nvPicPr>
          <p:cNvPr id="21509" name="Picture 8" descr="Plug_Plug_6Ch_CU"/>
          <p:cNvPicPr>
            <a:picLocks noChangeAspect="1" noChangeArrowheads="1"/>
          </p:cNvPicPr>
          <p:nvPr/>
        </p:nvPicPr>
        <p:blipFill>
          <a:blip r:embed="rId2" cstate="email"/>
          <a:srcRect/>
          <a:stretch>
            <a:fillRect/>
          </a:stretch>
        </p:blipFill>
        <p:spPr bwMode="auto">
          <a:xfrm>
            <a:off x="609600" y="3200400"/>
            <a:ext cx="3124200" cy="2238009"/>
          </a:xfrm>
          <a:prstGeom prst="rect">
            <a:avLst/>
          </a:prstGeom>
          <a:noFill/>
          <a:ln w="9525">
            <a:solidFill>
              <a:schemeClr val="tx1"/>
            </a:solidFill>
            <a:miter lim="800000"/>
            <a:headEnd/>
            <a:tailEnd/>
          </a:ln>
        </p:spPr>
      </p:pic>
      <p:sp>
        <p:nvSpPr>
          <p:cNvPr id="21510" name="Rectangle 12"/>
          <p:cNvSpPr>
            <a:spLocks noChangeArrowheads="1"/>
          </p:cNvSpPr>
          <p:nvPr/>
        </p:nvSpPr>
        <p:spPr bwMode="auto">
          <a:xfrm>
            <a:off x="0" y="228600"/>
            <a:ext cx="7010400" cy="685800"/>
          </a:xfrm>
          <a:prstGeom prst="rect">
            <a:avLst/>
          </a:prstGeom>
          <a:noFill/>
          <a:ln w="9525">
            <a:noFill/>
            <a:miter lim="800000"/>
            <a:headEnd/>
            <a:tailEnd/>
          </a:ln>
        </p:spPr>
        <p:txBody>
          <a:bodyPr anchor="ctr" anchorCtr="1"/>
          <a:lstStyle/>
          <a:p>
            <a:pPr eaLnBrk="1" hangingPunct="1"/>
            <a:r>
              <a:rPr lang="en-US" sz="3200" dirty="0">
                <a:solidFill>
                  <a:srgbClr val="FF0066"/>
                </a:solidFill>
                <a:latin typeface="Calibri" pitchFamily="34" charset="0"/>
              </a:rPr>
              <a:t>COTS-MIL-PRF-83526  - 6 CH Version</a:t>
            </a:r>
          </a:p>
        </p:txBody>
      </p:sp>
      <p:pic>
        <p:nvPicPr>
          <p:cNvPr id="21511" name="Picture 13" descr="6CH-FLANGE RECPT ASSY-LARGE"/>
          <p:cNvPicPr>
            <a:picLocks noChangeAspect="1" noChangeArrowheads="1"/>
          </p:cNvPicPr>
          <p:nvPr/>
        </p:nvPicPr>
        <p:blipFill>
          <a:blip r:embed="rId3" cstate="email"/>
          <a:srcRect/>
          <a:stretch>
            <a:fillRect/>
          </a:stretch>
        </p:blipFill>
        <p:spPr bwMode="auto">
          <a:xfrm>
            <a:off x="4267200" y="3200400"/>
            <a:ext cx="2921000" cy="2190750"/>
          </a:xfrm>
          <a:prstGeom prst="rect">
            <a:avLst/>
          </a:prstGeom>
          <a:noFill/>
          <a:ln w="9525">
            <a:solidFill>
              <a:schemeClr val="tx1"/>
            </a:solidFill>
            <a:miter lim="800000"/>
            <a:headEnd/>
            <a:tailEnd/>
          </a:ln>
        </p:spPr>
      </p:pic>
      <p:pic>
        <p:nvPicPr>
          <p:cNvPr id="21512" name="Picture 9" descr="6ch recept - close up"/>
          <p:cNvPicPr>
            <a:picLocks noChangeAspect="1" noChangeArrowheads="1"/>
          </p:cNvPicPr>
          <p:nvPr/>
        </p:nvPicPr>
        <p:blipFill>
          <a:blip r:embed="rId4" cstate="email"/>
          <a:srcRect/>
          <a:stretch>
            <a:fillRect/>
          </a:stretch>
        </p:blipFill>
        <p:spPr bwMode="auto">
          <a:xfrm>
            <a:off x="6629400" y="4038600"/>
            <a:ext cx="1981200" cy="1825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381000" y="228600"/>
            <a:ext cx="8534400" cy="685800"/>
          </a:xfrm>
          <a:prstGeom prst="rect">
            <a:avLst/>
          </a:prstGeom>
          <a:noFill/>
          <a:ln w="9525">
            <a:noFill/>
            <a:miter lim="800000"/>
            <a:headEnd/>
            <a:tailEnd/>
          </a:ln>
        </p:spPr>
        <p:txBody>
          <a:bodyPr anchor="t" anchorCtr="0"/>
          <a:lstStyle/>
          <a:p>
            <a:pPr eaLnBrk="1" hangingPunct="1"/>
            <a:r>
              <a:rPr lang="en-US" sz="3200" dirty="0">
                <a:solidFill>
                  <a:srgbClr val="FF0066"/>
                </a:solidFill>
                <a:latin typeface="Calibri" pitchFamily="34" charset="0"/>
              </a:rPr>
              <a:t>COTS-MIL-PRF-83526 – </a:t>
            </a:r>
            <a:r>
              <a:rPr lang="en-US" sz="3200" dirty="0" smtClean="0">
                <a:solidFill>
                  <a:srgbClr val="FF0066"/>
                </a:solidFill>
                <a:latin typeface="Calibri" pitchFamily="34" charset="0"/>
              </a:rPr>
              <a:t> 12 </a:t>
            </a:r>
            <a:r>
              <a:rPr lang="en-US" sz="3200" dirty="0">
                <a:solidFill>
                  <a:srgbClr val="FF0066"/>
                </a:solidFill>
                <a:latin typeface="Calibri" pitchFamily="34" charset="0"/>
              </a:rPr>
              <a:t>&amp; 24 Channel Versions</a:t>
            </a:r>
          </a:p>
        </p:txBody>
      </p:sp>
      <p:sp>
        <p:nvSpPr>
          <p:cNvPr id="80899" name="Rectangle 3"/>
          <p:cNvSpPr>
            <a:spLocks noChangeArrowheads="1"/>
          </p:cNvSpPr>
          <p:nvPr/>
        </p:nvSpPr>
        <p:spPr bwMode="auto">
          <a:xfrm>
            <a:off x="304800" y="990600"/>
            <a:ext cx="8839200" cy="1905000"/>
          </a:xfrm>
          <a:prstGeom prst="rect">
            <a:avLst/>
          </a:prstGeom>
          <a:noFill/>
          <a:ln w="9525">
            <a:noFill/>
            <a:miter lim="800000"/>
            <a:headEnd/>
            <a:tailEnd/>
          </a:ln>
          <a:effectLst/>
        </p:spPr>
        <p:txBody>
          <a:bodyPr/>
          <a:lstStyle/>
          <a:p>
            <a:pPr marL="231775" lvl="1" indent="-231775" eaLnBrk="1" hangingPunct="1">
              <a:spcBef>
                <a:spcPts val="0"/>
              </a:spcBef>
              <a:buSzPct val="75000"/>
              <a:buFont typeface="Arial" pitchFamily="34" charset="0"/>
              <a:buChar char="•"/>
              <a:defRPr/>
            </a:pPr>
            <a:r>
              <a:rPr lang="en-US" sz="2800" dirty="0">
                <a:latin typeface="Calibri" pitchFamily="34" charset="0"/>
              </a:rPr>
              <a:t>CONNECTORS AND ASSEMBLIES</a:t>
            </a:r>
          </a:p>
          <a:p>
            <a:pPr marL="520700" lvl="1" indent="-228600" eaLnBrk="1" hangingPunct="1">
              <a:spcBef>
                <a:spcPts val="0"/>
              </a:spcBef>
              <a:buSzPct val="75000"/>
              <a:buFont typeface="Arial" pitchFamily="34" charset="0"/>
              <a:buChar char="•"/>
              <a:defRPr/>
            </a:pPr>
            <a:endParaRPr lang="en-US" sz="900" dirty="0">
              <a:latin typeface="Calibri" pitchFamily="34" charset="0"/>
            </a:endParaRPr>
          </a:p>
          <a:p>
            <a:pPr marL="465138" lvl="2" indent="-233363" eaLnBrk="1" hangingPunct="1">
              <a:spcBef>
                <a:spcPts val="0"/>
              </a:spcBef>
              <a:buSzPct val="75000"/>
              <a:buFont typeface="Arial" pitchFamily="34" charset="0"/>
              <a:buChar char="•"/>
              <a:defRPr/>
            </a:pPr>
            <a:r>
              <a:rPr lang="en-US" sz="2000" dirty="0">
                <a:latin typeface="Calibri" pitchFamily="34" charset="0"/>
              </a:rPr>
              <a:t>12 CH version of COTS M83526 complete </a:t>
            </a:r>
          </a:p>
          <a:p>
            <a:pPr marL="465138" lvl="2" indent="-233363" eaLnBrk="1" hangingPunct="1">
              <a:spcBef>
                <a:spcPts val="0"/>
              </a:spcBef>
              <a:buSzPct val="75000"/>
              <a:buFont typeface="Arial" pitchFamily="34" charset="0"/>
              <a:buChar char="•"/>
              <a:defRPr/>
            </a:pPr>
            <a:r>
              <a:rPr lang="en-US" sz="2000" dirty="0">
                <a:latin typeface="Calibri" pitchFamily="34" charset="0"/>
              </a:rPr>
              <a:t>12 CH Fully inter-operable, inter-mateable, inter-changeable with TFOCA-II</a:t>
            </a:r>
            <a:r>
              <a:rPr lang="en-US" sz="2000" dirty="0">
                <a:latin typeface="Calibri" pitchFamily="34" charset="0"/>
                <a:sym typeface="Symbol" pitchFamily="18" charset="2"/>
              </a:rPr>
              <a:t></a:t>
            </a:r>
          </a:p>
          <a:p>
            <a:pPr marL="465138" lvl="2" indent="-233363" eaLnBrk="1" hangingPunct="1">
              <a:spcBef>
                <a:spcPts val="0"/>
              </a:spcBef>
              <a:buSzPct val="75000"/>
              <a:buFont typeface="Arial" pitchFamily="34" charset="0"/>
              <a:buChar char="•"/>
              <a:defRPr/>
            </a:pPr>
            <a:r>
              <a:rPr lang="en-US" sz="2000" dirty="0">
                <a:latin typeface="Calibri" pitchFamily="34" charset="0"/>
                <a:sym typeface="Symbol" pitchFamily="18" charset="2"/>
              </a:rPr>
              <a:t>Captive Split Alignment Sleeves</a:t>
            </a:r>
          </a:p>
        </p:txBody>
      </p:sp>
      <p:pic>
        <p:nvPicPr>
          <p:cNvPr id="22534" name="Picture 4" descr="12_CH_Plug"/>
          <p:cNvPicPr>
            <a:picLocks noChangeAspect="1" noChangeArrowheads="1"/>
          </p:cNvPicPr>
          <p:nvPr/>
        </p:nvPicPr>
        <p:blipFill>
          <a:blip r:embed="rId2" cstate="email"/>
          <a:srcRect/>
          <a:stretch>
            <a:fillRect/>
          </a:stretch>
        </p:blipFill>
        <p:spPr bwMode="auto">
          <a:xfrm>
            <a:off x="3200400" y="4343400"/>
            <a:ext cx="1601788" cy="1752600"/>
          </a:xfrm>
          <a:prstGeom prst="rect">
            <a:avLst/>
          </a:prstGeom>
          <a:noFill/>
          <a:ln w="9525">
            <a:solidFill>
              <a:schemeClr val="tx1"/>
            </a:solidFill>
            <a:miter lim="800000"/>
            <a:headEnd/>
            <a:tailEnd/>
          </a:ln>
        </p:spPr>
      </p:pic>
      <p:pic>
        <p:nvPicPr>
          <p:cNvPr id="22536" name="Picture 6" descr="12CH-M83526 PLUG-PLUG-REEL-LARGE"/>
          <p:cNvPicPr>
            <a:picLocks noChangeAspect="1" noChangeArrowheads="1"/>
          </p:cNvPicPr>
          <p:nvPr/>
        </p:nvPicPr>
        <p:blipFill>
          <a:blip r:embed="rId3" cstate="email"/>
          <a:srcRect/>
          <a:stretch>
            <a:fillRect/>
          </a:stretch>
        </p:blipFill>
        <p:spPr bwMode="auto">
          <a:xfrm>
            <a:off x="609600" y="2819400"/>
            <a:ext cx="2209800" cy="2526853"/>
          </a:xfrm>
          <a:prstGeom prst="rect">
            <a:avLst/>
          </a:prstGeom>
          <a:noFill/>
          <a:ln w="9525">
            <a:solidFill>
              <a:schemeClr val="tx1"/>
            </a:solidFill>
            <a:miter lim="800000"/>
            <a:headEnd/>
            <a:tailEnd/>
          </a:ln>
        </p:spPr>
      </p:pic>
      <p:pic>
        <p:nvPicPr>
          <p:cNvPr id="22537" name="Picture 7"/>
          <p:cNvPicPr>
            <a:picLocks noChangeAspect="1" noChangeArrowheads="1"/>
          </p:cNvPicPr>
          <p:nvPr/>
        </p:nvPicPr>
        <p:blipFill>
          <a:blip r:embed="rId4" cstate="email"/>
          <a:srcRect/>
          <a:stretch>
            <a:fillRect/>
          </a:stretch>
        </p:blipFill>
        <p:spPr bwMode="auto">
          <a:xfrm>
            <a:off x="3429000" y="2859087"/>
            <a:ext cx="1295400" cy="1255713"/>
          </a:xfrm>
          <a:prstGeom prst="rect">
            <a:avLst/>
          </a:prstGeom>
          <a:noFill/>
          <a:ln w="9525">
            <a:solidFill>
              <a:schemeClr val="tx1"/>
            </a:solidFill>
            <a:miter lim="800000"/>
            <a:headEnd/>
            <a:tailEnd/>
          </a:ln>
        </p:spPr>
      </p:pic>
      <p:pic>
        <p:nvPicPr>
          <p:cNvPr id="22538" name="Picture 8" descr="12CH-M83526-RECPT-ASSY-LARGE"/>
          <p:cNvPicPr>
            <a:picLocks noChangeAspect="1" noChangeArrowheads="1"/>
          </p:cNvPicPr>
          <p:nvPr/>
        </p:nvPicPr>
        <p:blipFill>
          <a:blip r:embed="rId5" cstate="email"/>
          <a:srcRect/>
          <a:stretch>
            <a:fillRect/>
          </a:stretch>
        </p:blipFill>
        <p:spPr bwMode="auto">
          <a:xfrm>
            <a:off x="5867400" y="4419600"/>
            <a:ext cx="1930400" cy="1447800"/>
          </a:xfrm>
          <a:prstGeom prst="rect">
            <a:avLst/>
          </a:prstGeom>
          <a:noFill/>
          <a:ln w="9525">
            <a:solidFill>
              <a:schemeClr val="tx1"/>
            </a:solidFill>
            <a:miter lim="800000"/>
            <a:headEnd/>
            <a:tailEnd/>
          </a:ln>
        </p:spPr>
      </p:pic>
      <p:pic>
        <p:nvPicPr>
          <p:cNvPr id="22539" name="Picture 9" descr="M29504-16-ENLARGE"/>
          <p:cNvPicPr>
            <a:picLocks noChangeAspect="1" noChangeArrowheads="1"/>
          </p:cNvPicPr>
          <p:nvPr/>
        </p:nvPicPr>
        <p:blipFill>
          <a:blip r:embed="rId6" cstate="email"/>
          <a:srcRect/>
          <a:stretch>
            <a:fillRect/>
          </a:stretch>
        </p:blipFill>
        <p:spPr bwMode="auto">
          <a:xfrm>
            <a:off x="5867400" y="2819400"/>
            <a:ext cx="1905000" cy="14287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381000" y="457200"/>
            <a:ext cx="7772400" cy="4953000"/>
          </a:xfrm>
          <a:prstGeom prst="rect">
            <a:avLst/>
          </a:prstGeom>
        </p:spPr>
        <p:txBody>
          <a:bodyPr/>
          <a:lstStyle/>
          <a:p>
            <a:pPr eaLnBrk="1" hangingPunct="1"/>
            <a:r>
              <a:rPr lang="en-US" sz="3200" dirty="0" smtClean="0">
                <a:solidFill>
                  <a:srgbClr val="FF0000"/>
                </a:solidFill>
                <a:effectLst/>
                <a:latin typeface="Calibri" pitchFamily="34" charset="0"/>
              </a:rPr>
              <a:t>EZ-MATE</a:t>
            </a:r>
            <a:r>
              <a:rPr lang="en-US" sz="3200" baseline="30000" dirty="0" smtClean="0">
                <a:solidFill>
                  <a:srgbClr val="FF0000"/>
                </a:solidFill>
                <a:effectLst/>
                <a:latin typeface="Calibri" pitchFamily="34" charset="0"/>
              </a:rPr>
              <a:t>TM - </a:t>
            </a:r>
            <a:r>
              <a:rPr lang="en-US" sz="3200" dirty="0" smtClean="0">
                <a:solidFill>
                  <a:srgbClr val="FF0000"/>
                </a:solidFill>
                <a:effectLst/>
                <a:latin typeface="Calibri" pitchFamily="34" charset="0"/>
              </a:rPr>
              <a:t>A commercial TFOCA Variant</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Utilized the proven TFOCA system</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Developed as a commercial version that was unique &amp; not involved in patent issues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Enhanced, simplified end face for ease of mating</a:t>
            </a:r>
            <a:br>
              <a:rPr lang="en-US" sz="2800" dirty="0" smtClean="0">
                <a:solidFill>
                  <a:schemeClr val="tx1"/>
                </a:solidFill>
                <a:effectLst/>
                <a:latin typeface="Calibri" pitchFamily="34" charset="0"/>
              </a:rPr>
            </a:br>
            <a:endParaRPr lang="en-US" sz="3600" dirty="0" smtClean="0">
              <a:solidFill>
                <a:schemeClr val="tx1"/>
              </a:solidFill>
              <a:effectLst/>
              <a:latin typeface="Calibri" pitchFamily="34" charset="0"/>
            </a:endParaRPr>
          </a:p>
        </p:txBody>
      </p:sp>
      <p:sp>
        <p:nvSpPr>
          <p:cNvPr id="5" name="Rectangle 13"/>
          <p:cNvSpPr>
            <a:spLocks noGrp="1" noChangeArrowheads="1"/>
          </p:cNvSpPr>
          <p:nvPr>
            <p:ph type="ftr" sz="quarter" idx="4294967295"/>
          </p:nvPr>
        </p:nvSpPr>
        <p:spPr>
          <a:xfrm>
            <a:off x="0" y="6248400"/>
            <a:ext cx="2895600" cy="457200"/>
          </a:xfrm>
          <a:prstGeom prst="rect">
            <a:avLst/>
          </a:prstGeom>
        </p:spPr>
        <p:txBody>
          <a:bodyPr/>
          <a:lstStyle/>
          <a:p>
            <a:pPr>
              <a:defRPr/>
            </a:pPr>
            <a:r>
              <a:rPr lang="en-US" dirty="0">
                <a:latin typeface="Calibri" pitchFamily="34" charset="0"/>
              </a:rPr>
              <a:t>Proprietary and Confidential</a:t>
            </a:r>
          </a:p>
        </p:txBody>
      </p:sp>
      <p:sp>
        <p:nvSpPr>
          <p:cNvPr id="6" name="Rectangle 14"/>
          <p:cNvSpPr>
            <a:spLocks noGrp="1" noChangeArrowheads="1"/>
          </p:cNvSpPr>
          <p:nvPr>
            <p:ph type="sldNum" sz="quarter" idx="4294967295"/>
          </p:nvPr>
        </p:nvSpPr>
        <p:spPr>
          <a:xfrm>
            <a:off x="7010400" y="6248400"/>
            <a:ext cx="2133600" cy="457200"/>
          </a:xfrm>
          <a:prstGeom prst="rect">
            <a:avLst/>
          </a:prstGeom>
        </p:spPr>
        <p:txBody>
          <a:bodyPr/>
          <a:lstStyle/>
          <a:p>
            <a:pPr>
              <a:defRPr/>
            </a:pPr>
            <a:fld id="{C93D0331-6B00-4BA3-880D-67DFE08A2376}" type="slidenum">
              <a:rPr lang="en-US">
                <a:latin typeface="Calibri" pitchFamily="34" charset="0"/>
              </a:rPr>
              <a:pPr>
                <a:defRPr/>
              </a:pPr>
              <a:t>16</a:t>
            </a:fld>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4294967295"/>
          </p:nvPr>
        </p:nvSpPr>
        <p:spPr>
          <a:xfrm>
            <a:off x="0" y="6248400"/>
            <a:ext cx="2895600" cy="457200"/>
          </a:xfrm>
          <a:prstGeom prst="rect">
            <a:avLst/>
          </a:prstGeom>
        </p:spPr>
        <p:txBody>
          <a:bodyPr/>
          <a:lstStyle/>
          <a:p>
            <a:pPr>
              <a:defRPr/>
            </a:pPr>
            <a:r>
              <a:rPr lang="en-US" dirty="0">
                <a:latin typeface="Calibri" pitchFamily="34" charset="0"/>
              </a:rPr>
              <a:t>Proprietary and Confidential</a:t>
            </a:r>
          </a:p>
        </p:txBody>
      </p:sp>
      <p:sp>
        <p:nvSpPr>
          <p:cNvPr id="12" name="Slide Number Placeholder 3"/>
          <p:cNvSpPr>
            <a:spLocks noGrp="1"/>
          </p:cNvSpPr>
          <p:nvPr>
            <p:ph type="sldNum" sz="quarter" idx="4294967295"/>
          </p:nvPr>
        </p:nvSpPr>
        <p:spPr>
          <a:xfrm>
            <a:off x="7010400" y="6248400"/>
            <a:ext cx="2133600" cy="457200"/>
          </a:xfrm>
          <a:prstGeom prst="rect">
            <a:avLst/>
          </a:prstGeom>
        </p:spPr>
        <p:txBody>
          <a:bodyPr/>
          <a:lstStyle/>
          <a:p>
            <a:pPr>
              <a:defRPr/>
            </a:pPr>
            <a:fld id="{329ABCFF-94FC-4A44-9149-54710B0DB17F}" type="slidenum">
              <a:rPr lang="en-US">
                <a:latin typeface="Calibri" pitchFamily="34" charset="0"/>
              </a:rPr>
              <a:pPr>
                <a:defRPr/>
              </a:pPr>
              <a:t>17</a:t>
            </a:fld>
            <a:endParaRPr lang="en-US" dirty="0">
              <a:latin typeface="Calibri" pitchFamily="34" charset="0"/>
            </a:endParaRPr>
          </a:p>
        </p:txBody>
      </p:sp>
      <p:sp>
        <p:nvSpPr>
          <p:cNvPr id="23556" name="Rectangle 2"/>
          <p:cNvSpPr>
            <a:spLocks noChangeArrowheads="1"/>
          </p:cNvSpPr>
          <p:nvPr/>
        </p:nvSpPr>
        <p:spPr bwMode="auto">
          <a:xfrm>
            <a:off x="457200" y="228600"/>
            <a:ext cx="4953000" cy="609600"/>
          </a:xfrm>
          <a:prstGeom prst="rect">
            <a:avLst/>
          </a:prstGeom>
          <a:noFill/>
          <a:ln w="9525">
            <a:noFill/>
            <a:miter lim="800000"/>
            <a:headEnd/>
            <a:tailEnd/>
          </a:ln>
        </p:spPr>
        <p:txBody>
          <a:bodyPr anchor="t" anchorCtr="0"/>
          <a:lstStyle/>
          <a:p>
            <a:pPr eaLnBrk="1" hangingPunct="1"/>
            <a:r>
              <a:rPr lang="en-US" sz="3200" dirty="0">
                <a:solidFill>
                  <a:srgbClr val="FF0000"/>
                </a:solidFill>
                <a:latin typeface="Calibri" pitchFamily="34" charset="0"/>
              </a:rPr>
              <a:t>EZ-MATE</a:t>
            </a:r>
            <a:r>
              <a:rPr lang="en-US" sz="3200" baseline="30000" dirty="0">
                <a:solidFill>
                  <a:srgbClr val="FF0000"/>
                </a:solidFill>
                <a:latin typeface="Calibri" pitchFamily="34" charset="0"/>
              </a:rPr>
              <a:t>TM</a:t>
            </a:r>
          </a:p>
        </p:txBody>
      </p:sp>
      <p:sp>
        <p:nvSpPr>
          <p:cNvPr id="80899" name="Rectangle 3"/>
          <p:cNvSpPr>
            <a:spLocks noChangeArrowheads="1"/>
          </p:cNvSpPr>
          <p:nvPr/>
        </p:nvSpPr>
        <p:spPr bwMode="auto">
          <a:xfrm>
            <a:off x="533400" y="762000"/>
            <a:ext cx="8839200" cy="1524000"/>
          </a:xfrm>
          <a:prstGeom prst="rect">
            <a:avLst/>
          </a:prstGeom>
          <a:noFill/>
          <a:ln w="9525">
            <a:noFill/>
            <a:miter lim="800000"/>
            <a:headEnd/>
            <a:tailEnd/>
          </a:ln>
          <a:effectLst/>
        </p:spPr>
        <p:txBody>
          <a:bodyPr/>
          <a:lstStyle/>
          <a:p>
            <a:pPr marL="231775" lvl="1" indent="-231775" eaLnBrk="1" hangingPunct="1">
              <a:spcBef>
                <a:spcPct val="20000"/>
              </a:spcBef>
              <a:buSzPct val="75000"/>
              <a:buFont typeface="Arial" pitchFamily="34" charset="0"/>
              <a:buChar char="•"/>
              <a:defRPr/>
            </a:pPr>
            <a:r>
              <a:rPr lang="en-US" sz="2400" dirty="0">
                <a:latin typeface="Calibri" pitchFamily="34" charset="0"/>
              </a:rPr>
              <a:t>EZ-MATE</a:t>
            </a:r>
            <a:r>
              <a:rPr lang="en-US" sz="2400" baseline="30000" dirty="0">
                <a:latin typeface="Calibri" pitchFamily="34" charset="0"/>
              </a:rPr>
              <a:t>TM </a:t>
            </a:r>
            <a:r>
              <a:rPr lang="en-US" sz="2400" dirty="0">
                <a:latin typeface="Calibri" pitchFamily="34" charset="0"/>
              </a:rPr>
              <a:t> Enhanced end face:</a:t>
            </a:r>
          </a:p>
          <a:p>
            <a:pPr marL="688975" lvl="2" indent="-231775" eaLnBrk="1" hangingPunct="1">
              <a:spcBef>
                <a:spcPct val="20000"/>
              </a:spcBef>
              <a:buSzPct val="75000"/>
              <a:buFont typeface="Arial" pitchFamily="34" charset="0"/>
              <a:buChar char="•"/>
              <a:defRPr/>
            </a:pPr>
            <a:r>
              <a:rPr lang="en-US" sz="2000" dirty="0">
                <a:latin typeface="Calibri" pitchFamily="34" charset="0"/>
              </a:rPr>
              <a:t>Newly designed interface cap for tactical COTS-83526</a:t>
            </a:r>
          </a:p>
          <a:p>
            <a:pPr marL="688975" lvl="2" indent="-231775" eaLnBrk="1" hangingPunct="1">
              <a:spcBef>
                <a:spcPct val="20000"/>
              </a:spcBef>
              <a:buSzPct val="75000"/>
              <a:buFont typeface="Arial" pitchFamily="34" charset="0"/>
              <a:buChar char="•"/>
              <a:defRPr/>
            </a:pPr>
            <a:r>
              <a:rPr lang="en-US" sz="2000" dirty="0">
                <a:latin typeface="Calibri" pitchFamily="34" charset="0"/>
              </a:rPr>
              <a:t>Eases alignment of two connector faces when mating</a:t>
            </a:r>
          </a:p>
          <a:p>
            <a:pPr marL="231775" lvl="1" indent="-231775" eaLnBrk="1" hangingPunct="1">
              <a:spcBef>
                <a:spcPct val="20000"/>
              </a:spcBef>
              <a:buSzPct val="75000"/>
              <a:buFont typeface="Arial" pitchFamily="34" charset="0"/>
              <a:buChar char="•"/>
              <a:defRPr/>
            </a:pPr>
            <a:r>
              <a:rPr lang="en-US" sz="2400" u="sng" dirty="0">
                <a:latin typeface="Calibri" pitchFamily="34" charset="0"/>
              </a:rPr>
              <a:t>Does not </a:t>
            </a:r>
            <a:r>
              <a:rPr lang="en-US" sz="2400" dirty="0">
                <a:latin typeface="Calibri" pitchFamily="34" charset="0"/>
              </a:rPr>
              <a:t>inter-mate with current fielded product</a:t>
            </a:r>
          </a:p>
          <a:p>
            <a:pPr marL="231775" lvl="1" indent="-231775" eaLnBrk="1" hangingPunct="1">
              <a:spcBef>
                <a:spcPct val="20000"/>
              </a:spcBef>
              <a:buSzPct val="75000"/>
              <a:defRPr/>
            </a:pPr>
            <a:r>
              <a:rPr lang="en-US" sz="2400" dirty="0" smtClean="0">
                <a:latin typeface="Calibri" pitchFamily="34" charset="0"/>
              </a:rPr>
              <a:t>	</a:t>
            </a:r>
            <a:r>
              <a:rPr lang="en-US" sz="2400" u="sng" dirty="0" smtClean="0">
                <a:latin typeface="Calibri" pitchFamily="34" charset="0"/>
              </a:rPr>
              <a:t>BUT</a:t>
            </a:r>
            <a:r>
              <a:rPr lang="en-US" sz="2400" dirty="0" smtClean="0">
                <a:latin typeface="Calibri" pitchFamily="34" charset="0"/>
              </a:rPr>
              <a:t>- </a:t>
            </a:r>
            <a:r>
              <a:rPr lang="en-US" sz="2400" dirty="0">
                <a:latin typeface="Calibri" pitchFamily="34" charset="0"/>
              </a:rPr>
              <a:t>Cap can be installed on current fielded TFOCA-II product in field, </a:t>
            </a:r>
            <a:r>
              <a:rPr lang="en-US" sz="2400" dirty="0" smtClean="0">
                <a:latin typeface="Calibri" pitchFamily="34" charset="0"/>
              </a:rPr>
              <a:t>and </a:t>
            </a:r>
            <a:r>
              <a:rPr lang="en-US" sz="2400" dirty="0">
                <a:latin typeface="Calibri" pitchFamily="34" charset="0"/>
              </a:rPr>
              <a:t>thus allows </a:t>
            </a:r>
            <a:r>
              <a:rPr lang="en-US" sz="2400" dirty="0" smtClean="0">
                <a:latin typeface="Calibri" pitchFamily="34" charset="0"/>
              </a:rPr>
              <a:t>Inter-mating </a:t>
            </a:r>
            <a:r>
              <a:rPr lang="en-US" sz="2400" dirty="0">
                <a:latin typeface="Calibri" pitchFamily="34" charset="0"/>
              </a:rPr>
              <a:t>with new EZ-MATE</a:t>
            </a:r>
            <a:r>
              <a:rPr lang="en-US" sz="2400" baseline="30000" dirty="0">
                <a:latin typeface="Calibri" pitchFamily="34" charset="0"/>
              </a:rPr>
              <a:t>TM</a:t>
            </a:r>
            <a:r>
              <a:rPr lang="en-US" sz="2400" dirty="0">
                <a:latin typeface="Calibri" pitchFamily="34" charset="0"/>
              </a:rPr>
              <a:t> </a:t>
            </a:r>
          </a:p>
          <a:p>
            <a:pPr marL="231775" lvl="2" indent="-231775" eaLnBrk="1" hangingPunct="1">
              <a:spcBef>
                <a:spcPct val="20000"/>
              </a:spcBef>
              <a:buSzPct val="75000"/>
              <a:buFont typeface="Arial" pitchFamily="34" charset="0"/>
              <a:buChar char="•"/>
              <a:defRPr/>
            </a:pPr>
            <a:r>
              <a:rPr lang="en-US" sz="2400" dirty="0" smtClean="0">
                <a:latin typeface="Calibri" pitchFamily="34" charset="0"/>
              </a:rPr>
              <a:t>4, 6, 12, 24 Channel </a:t>
            </a:r>
            <a:r>
              <a:rPr lang="en-US" sz="2400" dirty="0">
                <a:latin typeface="Calibri" pitchFamily="34" charset="0"/>
              </a:rPr>
              <a:t>version designs complete</a:t>
            </a:r>
          </a:p>
          <a:p>
            <a:pPr marL="927100" lvl="2" indent="-292100" eaLnBrk="1" hangingPunct="1">
              <a:spcBef>
                <a:spcPct val="20000"/>
              </a:spcBef>
              <a:buClr>
                <a:schemeClr val="accent2"/>
              </a:buClr>
              <a:buSzPct val="75000"/>
              <a:buFont typeface="Wingdings" pitchFamily="2" charset="2"/>
              <a:buChar char="Ø"/>
              <a:defRPr/>
            </a:pPr>
            <a:endParaRPr lang="en-US" sz="2000" dirty="0">
              <a:effectLst>
                <a:outerShdw blurRad="38100" dist="38100" dir="2700000" algn="tl">
                  <a:srgbClr val="010199"/>
                </a:outerShdw>
              </a:effectLst>
              <a:latin typeface="Calibri" pitchFamily="34" charset="0"/>
            </a:endParaRPr>
          </a:p>
        </p:txBody>
      </p:sp>
      <p:pic>
        <p:nvPicPr>
          <p:cNvPr id="23559" name="Picture 9" descr="M29504-16-ENLARGE"/>
          <p:cNvPicPr>
            <a:picLocks noChangeAspect="1" noChangeArrowheads="1"/>
          </p:cNvPicPr>
          <p:nvPr/>
        </p:nvPicPr>
        <p:blipFill>
          <a:blip r:embed="rId2" cstate="email"/>
          <a:srcRect/>
          <a:stretch>
            <a:fillRect/>
          </a:stretch>
        </p:blipFill>
        <p:spPr bwMode="auto">
          <a:xfrm>
            <a:off x="7315200" y="1066800"/>
            <a:ext cx="1524000" cy="1143000"/>
          </a:xfrm>
          <a:prstGeom prst="rect">
            <a:avLst/>
          </a:prstGeom>
          <a:noFill/>
          <a:ln w="9525">
            <a:solidFill>
              <a:schemeClr val="tx1"/>
            </a:solidFill>
            <a:miter lim="800000"/>
            <a:headEnd/>
            <a:tailEnd/>
          </a:ln>
        </p:spPr>
      </p:pic>
      <p:pic>
        <p:nvPicPr>
          <p:cNvPr id="23560" name="Picture 2"/>
          <p:cNvPicPr>
            <a:picLocks noChangeAspect="1" noChangeArrowheads="1"/>
          </p:cNvPicPr>
          <p:nvPr/>
        </p:nvPicPr>
        <p:blipFill>
          <a:blip r:embed="rId3" cstate="email"/>
          <a:srcRect/>
          <a:stretch>
            <a:fillRect/>
          </a:stretch>
        </p:blipFill>
        <p:spPr bwMode="auto">
          <a:xfrm>
            <a:off x="3124200" y="3657600"/>
            <a:ext cx="2333625" cy="1866900"/>
          </a:xfrm>
          <a:prstGeom prst="rect">
            <a:avLst/>
          </a:prstGeom>
          <a:noFill/>
          <a:ln w="9525">
            <a:noFill/>
            <a:miter lim="800000"/>
            <a:headEnd/>
            <a:tailEnd/>
          </a:ln>
        </p:spPr>
      </p:pic>
      <p:pic>
        <p:nvPicPr>
          <p:cNvPr id="23561" name="Picture 10" descr="C:\Users\egonzalez\Pictures\EZ-MATE 4CH-CAP OFF (2).JPG"/>
          <p:cNvPicPr>
            <a:picLocks noChangeAspect="1" noChangeArrowheads="1"/>
          </p:cNvPicPr>
          <p:nvPr/>
        </p:nvPicPr>
        <p:blipFill>
          <a:blip r:embed="rId4" cstate="email"/>
          <a:srcRect/>
          <a:stretch>
            <a:fillRect/>
          </a:stretch>
        </p:blipFill>
        <p:spPr bwMode="auto">
          <a:xfrm>
            <a:off x="5715000" y="3657600"/>
            <a:ext cx="2514600" cy="1887169"/>
          </a:xfrm>
          <a:prstGeom prst="rect">
            <a:avLst/>
          </a:prstGeom>
          <a:noFill/>
          <a:ln w="9525">
            <a:solidFill>
              <a:schemeClr val="tx1"/>
            </a:solidFill>
            <a:miter lim="800000"/>
            <a:headEnd/>
            <a:tailEnd/>
          </a:ln>
        </p:spPr>
      </p:pic>
      <p:pic>
        <p:nvPicPr>
          <p:cNvPr id="23562" name="Picture 11" descr="C:\Users\egonzalez\Pictures\EZ-MATE 4CH-CAP ON (2).JPG"/>
          <p:cNvPicPr>
            <a:picLocks noChangeAspect="1" noChangeArrowheads="1"/>
          </p:cNvPicPr>
          <p:nvPr/>
        </p:nvPicPr>
        <p:blipFill>
          <a:blip r:embed="rId5" cstate="email"/>
          <a:srcRect/>
          <a:stretch>
            <a:fillRect/>
          </a:stretch>
        </p:blipFill>
        <p:spPr bwMode="auto">
          <a:xfrm>
            <a:off x="609600" y="3657600"/>
            <a:ext cx="2438400" cy="1828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457200" y="381000"/>
            <a:ext cx="8229600" cy="5791200"/>
          </a:xfrm>
          <a:prstGeom prst="rect">
            <a:avLst/>
          </a:prstGeom>
        </p:spPr>
        <p:txBody>
          <a:bodyPr/>
          <a:lstStyle/>
          <a:p>
            <a:pPr eaLnBrk="1" hangingPunct="1"/>
            <a:r>
              <a:rPr lang="en-US" sz="3200" dirty="0" smtClean="0">
                <a:solidFill>
                  <a:srgbClr val="FF0000"/>
                </a:solidFill>
                <a:effectLst/>
                <a:latin typeface="Calibri" pitchFamily="34" charset="0"/>
              </a:rPr>
              <a:t>PIERSIDE CONNECTORS</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Originally designed for U.S. Navy ships docked at piers.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Now used in mining, broadcast, military tactical, seismic applications including U.S. Army.</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Hermaphroditic Connectors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Removable end cap for cleaning inspection</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SM/MM</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Mil-Spec termini used</a:t>
            </a:r>
            <a:endParaRPr lang="en-US" sz="4400" dirty="0" smtClean="0">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81000" y="304800"/>
            <a:ext cx="6781800" cy="636588"/>
          </a:xfrm>
          <a:prstGeom prst="rect">
            <a:avLst/>
          </a:prstGeom>
        </p:spPr>
        <p:txBody>
          <a:bodyPr/>
          <a:lstStyle/>
          <a:p>
            <a:pPr eaLnBrk="1" hangingPunct="1">
              <a:defRPr/>
            </a:pPr>
            <a:r>
              <a:rPr lang="en-US" sz="2800" dirty="0" smtClean="0">
                <a:solidFill>
                  <a:srgbClr val="FF0066"/>
                </a:solidFill>
                <a:effectLst/>
                <a:latin typeface="Calibri" pitchFamily="34" charset="0"/>
              </a:rPr>
              <a:t>6 or 12 CH Hermaphroditic (“Pierside”)</a:t>
            </a:r>
            <a:r>
              <a:rPr lang="en-US" sz="2400" dirty="0" smtClean="0">
                <a:effectLst/>
                <a:latin typeface="Calibri" pitchFamily="34" charset="0"/>
              </a:rPr>
              <a:t> </a:t>
            </a:r>
            <a:r>
              <a:rPr lang="en-US" sz="2400" dirty="0" smtClean="0">
                <a:latin typeface="Calibri" pitchFamily="34" charset="0"/>
              </a:rPr>
              <a:t/>
            </a:r>
            <a:br>
              <a:rPr lang="en-US" sz="2400" dirty="0" smtClean="0">
                <a:latin typeface="Calibri" pitchFamily="34" charset="0"/>
              </a:rPr>
            </a:br>
            <a:endParaRPr lang="en-US" sz="4000" dirty="0" smtClean="0">
              <a:latin typeface="Calibri" pitchFamily="34" charset="0"/>
            </a:endParaRPr>
          </a:p>
        </p:txBody>
      </p:sp>
      <p:sp>
        <p:nvSpPr>
          <p:cNvPr id="73731" name="Rectangle 3"/>
          <p:cNvSpPr>
            <a:spLocks noGrp="1" noChangeArrowheads="1"/>
          </p:cNvSpPr>
          <p:nvPr>
            <p:ph idx="4294967295"/>
          </p:nvPr>
        </p:nvSpPr>
        <p:spPr>
          <a:xfrm>
            <a:off x="457200" y="914400"/>
            <a:ext cx="6477000" cy="4114800"/>
          </a:xfrm>
          <a:prstGeom prst="rect">
            <a:avLst/>
          </a:prstGeom>
        </p:spPr>
        <p:txBody>
          <a:bodyPr/>
          <a:lstStyle/>
          <a:p>
            <a:pPr marL="231775" indent="-231775" eaLnBrk="1" hangingPunct="1">
              <a:lnSpc>
                <a:spcPct val="80000"/>
              </a:lnSpc>
              <a:defRPr/>
            </a:pPr>
            <a:r>
              <a:rPr lang="en-US" sz="2000" dirty="0" smtClean="0">
                <a:latin typeface="Calibri" pitchFamily="34" charset="0"/>
              </a:rPr>
              <a:t>Designed IAW NAVSEA 7379171 &amp; 7379172 DRAWINGS</a:t>
            </a:r>
          </a:p>
          <a:p>
            <a:pPr marL="231775" indent="-231775" eaLnBrk="1" hangingPunct="1">
              <a:lnSpc>
                <a:spcPct val="80000"/>
              </a:lnSpc>
              <a:defRPr/>
            </a:pPr>
            <a:r>
              <a:rPr lang="en-US" sz="2000" dirty="0" smtClean="0">
                <a:latin typeface="Calibri" pitchFamily="34" charset="0"/>
              </a:rPr>
              <a:t>Utilize MIL-T-29504/14 Pin termini, MIL-T-29504/15 Sockets (w/o guide bushings)</a:t>
            </a:r>
          </a:p>
          <a:p>
            <a:pPr marL="231775" indent="-231775" eaLnBrk="1" hangingPunct="1">
              <a:lnSpc>
                <a:spcPct val="80000"/>
              </a:lnSpc>
              <a:defRPr/>
            </a:pPr>
            <a:r>
              <a:rPr lang="en-US" sz="2000" dirty="0" smtClean="0">
                <a:latin typeface="Calibri" pitchFamily="34" charset="0"/>
              </a:rPr>
              <a:t>Complete inter-changeability, inter-operability with Delphi </a:t>
            </a:r>
            <a:r>
              <a:rPr lang="en-US" sz="2000" dirty="0" err="1" smtClean="0">
                <a:latin typeface="Calibri" pitchFamily="34" charset="0"/>
              </a:rPr>
              <a:t>Pierside</a:t>
            </a:r>
            <a:r>
              <a:rPr lang="en-US" sz="2000" dirty="0" smtClean="0">
                <a:latin typeface="Calibri" pitchFamily="34" charset="0"/>
              </a:rPr>
              <a:t> products</a:t>
            </a:r>
          </a:p>
          <a:p>
            <a:pPr marL="231775" indent="-231775" eaLnBrk="1" hangingPunct="1">
              <a:lnSpc>
                <a:spcPct val="80000"/>
              </a:lnSpc>
              <a:defRPr/>
            </a:pPr>
            <a:r>
              <a:rPr lang="en-US" sz="2000" dirty="0" smtClean="0">
                <a:latin typeface="Calibri" pitchFamily="34" charset="0"/>
              </a:rPr>
              <a:t>OCC product features include:</a:t>
            </a:r>
          </a:p>
          <a:p>
            <a:pPr marL="465138" lvl="1" indent="-233363" eaLnBrk="1" hangingPunct="1">
              <a:lnSpc>
                <a:spcPct val="80000"/>
              </a:lnSpc>
              <a:spcBef>
                <a:spcPct val="25000"/>
              </a:spcBef>
              <a:buFont typeface="Arial" pitchFamily="34" charset="0"/>
              <a:buChar char="•"/>
              <a:defRPr/>
            </a:pPr>
            <a:r>
              <a:rPr lang="en-US" sz="1600" dirty="0" smtClean="0">
                <a:latin typeface="Calibri" pitchFamily="34" charset="0"/>
              </a:rPr>
              <a:t>PLUG accommodates  “D” or “B” Series cable </a:t>
            </a:r>
          </a:p>
          <a:p>
            <a:pPr marL="465138" lvl="1" indent="-233363" eaLnBrk="1" hangingPunct="1">
              <a:lnSpc>
                <a:spcPct val="80000"/>
              </a:lnSpc>
              <a:spcBef>
                <a:spcPct val="25000"/>
              </a:spcBef>
              <a:buNone/>
              <a:defRPr/>
            </a:pPr>
            <a:r>
              <a:rPr lang="en-US" sz="1600" dirty="0" smtClean="0">
                <a:latin typeface="Calibri" pitchFamily="34" charset="0"/>
              </a:rPr>
              <a:t>	(6.5mm, 11mmm, 14 mm diameters)</a:t>
            </a:r>
          </a:p>
          <a:p>
            <a:pPr marL="465138" lvl="1" indent="-233363" eaLnBrk="1" hangingPunct="1">
              <a:lnSpc>
                <a:spcPct val="80000"/>
              </a:lnSpc>
              <a:spcBef>
                <a:spcPct val="25000"/>
              </a:spcBef>
              <a:buFont typeface="Arial" pitchFamily="34" charset="0"/>
              <a:buChar char="•"/>
              <a:defRPr/>
            </a:pPr>
            <a:r>
              <a:rPr lang="en-US" sz="1600" dirty="0" smtClean="0">
                <a:latin typeface="Calibri" pitchFamily="34" charset="0"/>
              </a:rPr>
              <a:t>JAM NUT Receptacle without </a:t>
            </a:r>
            <a:r>
              <a:rPr lang="en-US" sz="1600" dirty="0" err="1" smtClean="0">
                <a:latin typeface="Calibri" pitchFamily="34" charset="0"/>
              </a:rPr>
              <a:t>backshell</a:t>
            </a:r>
            <a:r>
              <a:rPr lang="en-US" sz="1600" dirty="0" smtClean="0">
                <a:latin typeface="Calibri" pitchFamily="34" charset="0"/>
              </a:rPr>
              <a:t> or with </a:t>
            </a:r>
          </a:p>
          <a:p>
            <a:pPr marL="465138" lvl="1" indent="-233363" eaLnBrk="1" hangingPunct="1">
              <a:lnSpc>
                <a:spcPct val="80000"/>
              </a:lnSpc>
              <a:spcBef>
                <a:spcPct val="25000"/>
              </a:spcBef>
              <a:buNone/>
              <a:defRPr/>
            </a:pPr>
            <a:r>
              <a:rPr lang="en-US" sz="1600" dirty="0" smtClean="0">
                <a:latin typeface="Calibri" pitchFamily="34" charset="0"/>
              </a:rPr>
              <a:t>	Integrated Backshell for Jam Nut Receptacle</a:t>
            </a:r>
          </a:p>
          <a:p>
            <a:pPr marL="465138" lvl="1" indent="-233363" eaLnBrk="1" hangingPunct="1">
              <a:lnSpc>
                <a:spcPct val="80000"/>
              </a:lnSpc>
              <a:spcBef>
                <a:spcPct val="25000"/>
              </a:spcBef>
              <a:buFont typeface="Arial" pitchFamily="34" charset="0"/>
              <a:buChar char="•"/>
              <a:defRPr/>
            </a:pPr>
            <a:r>
              <a:rPr lang="en-US" sz="1600" dirty="0" smtClean="0">
                <a:latin typeface="Calibri" pitchFamily="34" charset="0"/>
              </a:rPr>
              <a:t>Detachable Socket Insert  (DSI)  (aka “WEDGE”) </a:t>
            </a:r>
          </a:p>
          <a:p>
            <a:pPr marL="465138" lvl="1" indent="-233363" eaLnBrk="1" hangingPunct="1">
              <a:lnSpc>
                <a:spcPct val="80000"/>
              </a:lnSpc>
              <a:spcBef>
                <a:spcPct val="25000"/>
              </a:spcBef>
              <a:buFont typeface="Arial" pitchFamily="34" charset="0"/>
              <a:buChar char="•"/>
              <a:defRPr/>
            </a:pPr>
            <a:r>
              <a:rPr lang="en-US" sz="1600" dirty="0" smtClean="0">
                <a:latin typeface="Calibri" pitchFamily="34" charset="0"/>
              </a:rPr>
              <a:t>Replacement Captivator Guide Bushings</a:t>
            </a:r>
          </a:p>
        </p:txBody>
      </p:sp>
      <p:pic>
        <p:nvPicPr>
          <p:cNvPr id="16390" name="Picture 4" descr="PierPlug"/>
          <p:cNvPicPr>
            <a:picLocks noChangeAspect="1" noChangeArrowheads="1"/>
          </p:cNvPicPr>
          <p:nvPr/>
        </p:nvPicPr>
        <p:blipFill>
          <a:blip r:embed="rId2" cstate="email"/>
          <a:srcRect/>
          <a:stretch>
            <a:fillRect/>
          </a:stretch>
        </p:blipFill>
        <p:spPr bwMode="auto">
          <a:xfrm>
            <a:off x="6324600" y="2286000"/>
            <a:ext cx="2133600" cy="1553135"/>
          </a:xfrm>
          <a:prstGeom prst="rect">
            <a:avLst/>
          </a:prstGeom>
          <a:noFill/>
          <a:ln w="9525">
            <a:solidFill>
              <a:schemeClr val="tx1"/>
            </a:solidFill>
            <a:miter lim="800000"/>
            <a:headEnd/>
            <a:tailEnd/>
          </a:ln>
        </p:spPr>
      </p:pic>
      <p:pic>
        <p:nvPicPr>
          <p:cNvPr id="16391" name="Picture 5" descr="Pier side Close Up"/>
          <p:cNvPicPr>
            <a:picLocks noChangeAspect="1" noChangeArrowheads="1"/>
          </p:cNvPicPr>
          <p:nvPr/>
        </p:nvPicPr>
        <p:blipFill>
          <a:blip r:embed="rId3" cstate="email"/>
          <a:srcRect/>
          <a:stretch>
            <a:fillRect/>
          </a:stretch>
        </p:blipFill>
        <p:spPr bwMode="auto">
          <a:xfrm>
            <a:off x="3733800" y="4419600"/>
            <a:ext cx="2209800" cy="1600200"/>
          </a:xfrm>
          <a:prstGeom prst="rect">
            <a:avLst/>
          </a:prstGeom>
          <a:noFill/>
          <a:ln w="9525">
            <a:solidFill>
              <a:schemeClr val="tx1"/>
            </a:solidFill>
            <a:miter lim="800000"/>
            <a:headEnd/>
            <a:tailEnd/>
          </a:ln>
        </p:spPr>
      </p:pic>
      <p:pic>
        <p:nvPicPr>
          <p:cNvPr id="16392" name="Picture 6" descr="PierJam-SRR"/>
          <p:cNvPicPr>
            <a:picLocks noChangeAspect="1" noChangeArrowheads="1"/>
          </p:cNvPicPr>
          <p:nvPr/>
        </p:nvPicPr>
        <p:blipFill>
          <a:blip r:embed="rId4" cstate="email"/>
          <a:srcRect/>
          <a:stretch>
            <a:fillRect/>
          </a:stretch>
        </p:blipFill>
        <p:spPr bwMode="auto">
          <a:xfrm>
            <a:off x="6324600" y="4038600"/>
            <a:ext cx="2133600" cy="1600200"/>
          </a:xfrm>
          <a:prstGeom prst="rect">
            <a:avLst/>
          </a:prstGeom>
          <a:noFill/>
          <a:ln w="9525">
            <a:solidFill>
              <a:schemeClr val="tx1"/>
            </a:solidFill>
            <a:miter lim="800000"/>
            <a:headEnd/>
            <a:tailEnd/>
          </a:ln>
        </p:spPr>
      </p:pic>
      <p:pic>
        <p:nvPicPr>
          <p:cNvPr id="16393" name="Picture 7" descr="Wedge"/>
          <p:cNvPicPr>
            <a:picLocks noChangeAspect="1" noChangeArrowheads="1"/>
          </p:cNvPicPr>
          <p:nvPr/>
        </p:nvPicPr>
        <p:blipFill>
          <a:blip r:embed="rId5" cstate="email"/>
          <a:srcRect/>
          <a:stretch>
            <a:fillRect/>
          </a:stretch>
        </p:blipFill>
        <p:spPr bwMode="auto">
          <a:xfrm>
            <a:off x="1676400" y="4572000"/>
            <a:ext cx="1676400" cy="1213945"/>
          </a:xfrm>
          <a:prstGeom prst="rect">
            <a:avLst/>
          </a:prstGeom>
          <a:noFill/>
          <a:ln w="9525">
            <a:solidFill>
              <a:schemeClr val="tx1"/>
            </a:solidFill>
            <a:miter lim="800000"/>
            <a:headEnd/>
            <a:tailEnd/>
          </a:ln>
        </p:spPr>
      </p:pic>
      <p:pic>
        <p:nvPicPr>
          <p:cNvPr id="16395" name="Picture 11" descr="M29504-14 &amp; 15"/>
          <p:cNvPicPr>
            <a:picLocks noChangeAspect="1" noChangeArrowheads="1"/>
          </p:cNvPicPr>
          <p:nvPr/>
        </p:nvPicPr>
        <p:blipFill>
          <a:blip r:embed="rId6" cstate="email"/>
          <a:srcRect/>
          <a:stretch>
            <a:fillRect/>
          </a:stretch>
        </p:blipFill>
        <p:spPr bwMode="auto">
          <a:xfrm>
            <a:off x="6934200" y="1143000"/>
            <a:ext cx="1524000" cy="974725"/>
          </a:xfrm>
          <a:prstGeom prst="rect">
            <a:avLst/>
          </a:prstGeom>
          <a:noFill/>
          <a:ln w="9525">
            <a:solidFill>
              <a:schemeClr val="tx1"/>
            </a:solidFill>
            <a:miter lim="800000"/>
            <a:headEnd/>
            <a:tailEnd/>
          </a:ln>
        </p:spPr>
      </p:pic>
      <p:sp>
        <p:nvSpPr>
          <p:cNvPr id="16396" name="Right Arrow 11"/>
          <p:cNvSpPr>
            <a:spLocks noChangeArrowheads="1"/>
          </p:cNvSpPr>
          <p:nvPr/>
        </p:nvSpPr>
        <p:spPr bwMode="auto">
          <a:xfrm>
            <a:off x="4572000" y="1524000"/>
            <a:ext cx="1981200" cy="152400"/>
          </a:xfrm>
          <a:prstGeom prst="rightArrow">
            <a:avLst>
              <a:gd name="adj1" fmla="val 50000"/>
              <a:gd name="adj2" fmla="val 50014"/>
            </a:avLst>
          </a:prstGeom>
          <a:solidFill>
            <a:schemeClr val="accent1"/>
          </a:solidFill>
          <a:ln w="9525" algn="ctr">
            <a:solidFill>
              <a:schemeClr val="tx1"/>
            </a:solidFill>
            <a:round/>
            <a:headEnd/>
            <a:tailEnd/>
          </a:ln>
        </p:spPr>
        <p:txBody>
          <a:bodyPr/>
          <a:lstStyle/>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a:grpSpLocks/>
          </p:cNvGrpSpPr>
          <p:nvPr/>
        </p:nvGrpSpPr>
        <p:grpSpPr bwMode="auto">
          <a:xfrm>
            <a:off x="7239000" y="2362200"/>
            <a:ext cx="1428750" cy="923925"/>
            <a:chOff x="700840" y="2546684"/>
            <a:chExt cx="2286442" cy="1902964"/>
          </a:xfrm>
        </p:grpSpPr>
        <p:pic>
          <p:nvPicPr>
            <p:cNvPr id="2106" name="Picture 13"/>
            <p:cNvPicPr>
              <a:picLocks noChangeAspect="1" noChangeArrowheads="1"/>
            </p:cNvPicPr>
            <p:nvPr/>
          </p:nvPicPr>
          <p:blipFill>
            <a:blip r:embed="rId3" cstate="print"/>
            <a:srcRect/>
            <a:stretch>
              <a:fillRect/>
            </a:stretch>
          </p:blipFill>
          <p:spPr bwMode="auto">
            <a:xfrm>
              <a:off x="723148" y="2546684"/>
              <a:ext cx="1971675" cy="1123950"/>
            </a:xfrm>
            <a:prstGeom prst="rect">
              <a:avLst/>
            </a:prstGeom>
            <a:noFill/>
            <a:ln w="9525">
              <a:noFill/>
              <a:miter lim="800000"/>
              <a:headEnd/>
              <a:tailEnd/>
            </a:ln>
          </p:spPr>
        </p:pic>
        <p:sp>
          <p:nvSpPr>
            <p:cNvPr id="2107" name="Text Box 267"/>
            <p:cNvSpPr txBox="1">
              <a:spLocks noChangeArrowheads="1"/>
            </p:cNvSpPr>
            <p:nvPr/>
          </p:nvSpPr>
          <p:spPr bwMode="auto">
            <a:xfrm>
              <a:off x="700840" y="3688684"/>
              <a:ext cx="2286442" cy="760964"/>
            </a:xfrm>
            <a:prstGeom prst="rect">
              <a:avLst/>
            </a:prstGeom>
            <a:noFill/>
            <a:ln w="9525">
              <a:noFill/>
              <a:miter lim="800000"/>
              <a:headEnd/>
              <a:tailEnd/>
            </a:ln>
          </p:spPr>
          <p:txBody>
            <a:bodyPr>
              <a:spAutoFit/>
            </a:bodyPr>
            <a:lstStyle/>
            <a:p>
              <a:pPr algn="ctr"/>
              <a:r>
                <a:rPr lang="en-US" sz="900" b="1" dirty="0">
                  <a:latin typeface="Calibri" pitchFamily="34" charset="0"/>
                </a:rPr>
                <a:t>Tactical Deployable Breakouts Boxes</a:t>
              </a:r>
              <a:endParaRPr lang="en-US" sz="900" dirty="0">
                <a:latin typeface="Calibri" pitchFamily="34" charset="0"/>
              </a:endParaRPr>
            </a:p>
          </p:txBody>
        </p:sp>
      </p:grpSp>
      <p:grpSp>
        <p:nvGrpSpPr>
          <p:cNvPr id="5" name="Group 33"/>
          <p:cNvGrpSpPr>
            <a:grpSpLocks/>
          </p:cNvGrpSpPr>
          <p:nvPr/>
        </p:nvGrpSpPr>
        <p:grpSpPr bwMode="auto">
          <a:xfrm>
            <a:off x="457200" y="2590802"/>
            <a:ext cx="1676400" cy="897027"/>
            <a:chOff x="589260" y="4297279"/>
            <a:chExt cx="1973466" cy="1378387"/>
          </a:xfrm>
        </p:grpSpPr>
        <p:pic>
          <p:nvPicPr>
            <p:cNvPr id="2104" name="Picture 17"/>
            <p:cNvPicPr>
              <a:picLocks noChangeAspect="1" noChangeArrowheads="1"/>
            </p:cNvPicPr>
            <p:nvPr/>
          </p:nvPicPr>
          <p:blipFill>
            <a:blip r:embed="rId4" cstate="print"/>
            <a:srcRect/>
            <a:stretch>
              <a:fillRect/>
            </a:stretch>
          </p:blipFill>
          <p:spPr bwMode="auto">
            <a:xfrm>
              <a:off x="717383" y="4297279"/>
              <a:ext cx="1845343" cy="1020679"/>
            </a:xfrm>
            <a:prstGeom prst="rect">
              <a:avLst/>
            </a:prstGeom>
            <a:noFill/>
            <a:ln w="9525">
              <a:solidFill>
                <a:schemeClr val="bg1"/>
              </a:solidFill>
              <a:miter lim="800000"/>
              <a:headEnd/>
              <a:tailEnd/>
            </a:ln>
          </p:spPr>
        </p:pic>
        <p:sp>
          <p:nvSpPr>
            <p:cNvPr id="2105" name="Text Box 267"/>
            <p:cNvSpPr txBox="1">
              <a:spLocks noChangeArrowheads="1"/>
            </p:cNvSpPr>
            <p:nvPr/>
          </p:nvSpPr>
          <p:spPr bwMode="auto">
            <a:xfrm>
              <a:off x="589260" y="5320965"/>
              <a:ext cx="1670428" cy="354701"/>
            </a:xfrm>
            <a:prstGeom prst="rect">
              <a:avLst/>
            </a:prstGeom>
            <a:noFill/>
            <a:ln w="9525">
              <a:solidFill>
                <a:schemeClr val="bg1"/>
              </a:solidFill>
              <a:miter lim="800000"/>
              <a:headEnd/>
              <a:tailEnd/>
            </a:ln>
          </p:spPr>
          <p:txBody>
            <a:bodyPr wrap="none">
              <a:spAutoFit/>
            </a:bodyPr>
            <a:lstStyle/>
            <a:p>
              <a:r>
                <a:rPr lang="en-US" sz="900" b="1" dirty="0">
                  <a:latin typeface="Calibri" pitchFamily="34" charset="0"/>
                </a:rPr>
                <a:t>Self Releasing Connectors</a:t>
              </a:r>
              <a:endParaRPr lang="en-US" sz="900" dirty="0">
                <a:latin typeface="Calibri" pitchFamily="34" charset="0"/>
              </a:endParaRPr>
            </a:p>
          </p:txBody>
        </p:sp>
      </p:grpSp>
      <p:grpSp>
        <p:nvGrpSpPr>
          <p:cNvPr id="62" name="Group 61"/>
          <p:cNvGrpSpPr/>
          <p:nvPr/>
        </p:nvGrpSpPr>
        <p:grpSpPr>
          <a:xfrm>
            <a:off x="5029200" y="5008562"/>
            <a:ext cx="1624012" cy="1239838"/>
            <a:chOff x="4495800" y="5029200"/>
            <a:chExt cx="1624012" cy="1239838"/>
          </a:xfrm>
        </p:grpSpPr>
        <p:pic>
          <p:nvPicPr>
            <p:cNvPr id="2053" name="Picture 15"/>
            <p:cNvPicPr>
              <a:picLocks noChangeAspect="1" noChangeArrowheads="1"/>
            </p:cNvPicPr>
            <p:nvPr/>
          </p:nvPicPr>
          <p:blipFill>
            <a:blip r:embed="rId5" cstate="print"/>
            <a:srcRect/>
            <a:stretch>
              <a:fillRect/>
            </a:stretch>
          </p:blipFill>
          <p:spPr bwMode="auto">
            <a:xfrm>
              <a:off x="4495800" y="5029200"/>
              <a:ext cx="1624012" cy="842962"/>
            </a:xfrm>
            <a:prstGeom prst="rect">
              <a:avLst/>
            </a:prstGeom>
            <a:noFill/>
            <a:ln w="9525">
              <a:solidFill>
                <a:schemeClr val="bg1"/>
              </a:solidFill>
              <a:miter lim="800000"/>
              <a:headEnd/>
              <a:tailEnd/>
            </a:ln>
          </p:spPr>
        </p:pic>
        <p:sp>
          <p:nvSpPr>
            <p:cNvPr id="2054" name="Text Box 267"/>
            <p:cNvSpPr txBox="1">
              <a:spLocks noChangeArrowheads="1"/>
            </p:cNvSpPr>
            <p:nvPr/>
          </p:nvSpPr>
          <p:spPr bwMode="auto">
            <a:xfrm>
              <a:off x="4584700" y="5888038"/>
              <a:ext cx="1430338" cy="381000"/>
            </a:xfrm>
            <a:prstGeom prst="rect">
              <a:avLst/>
            </a:prstGeom>
            <a:noFill/>
            <a:ln w="9525">
              <a:solidFill>
                <a:schemeClr val="bg1"/>
              </a:solidFill>
              <a:miter lim="800000"/>
              <a:headEnd/>
              <a:tailEnd/>
            </a:ln>
          </p:spPr>
          <p:txBody>
            <a:bodyPr>
              <a:spAutoFit/>
            </a:bodyPr>
            <a:lstStyle/>
            <a:p>
              <a:pPr algn="ctr"/>
              <a:r>
                <a:rPr lang="en-US" sz="900" b="1" dirty="0">
                  <a:latin typeface="Calibri" pitchFamily="34" charset="0"/>
                </a:rPr>
                <a:t>Cleaning  and Refurbishment Kits</a:t>
              </a:r>
              <a:endParaRPr lang="en-US" sz="900" dirty="0">
                <a:latin typeface="Calibri" pitchFamily="34" charset="0"/>
              </a:endParaRPr>
            </a:p>
          </p:txBody>
        </p:sp>
      </p:grpSp>
      <p:grpSp>
        <p:nvGrpSpPr>
          <p:cNvPr id="6" name="Group 30"/>
          <p:cNvGrpSpPr>
            <a:grpSpLocks/>
          </p:cNvGrpSpPr>
          <p:nvPr/>
        </p:nvGrpSpPr>
        <p:grpSpPr bwMode="auto">
          <a:xfrm>
            <a:off x="2238375" y="1479550"/>
            <a:ext cx="2798763" cy="634653"/>
            <a:chOff x="5368340" y="2509085"/>
            <a:chExt cx="3362325" cy="1157747"/>
          </a:xfrm>
        </p:grpSpPr>
        <p:pic>
          <p:nvPicPr>
            <p:cNvPr id="2102" name="Picture 14"/>
            <p:cNvPicPr>
              <a:picLocks noChangeAspect="1" noChangeArrowheads="1"/>
            </p:cNvPicPr>
            <p:nvPr/>
          </p:nvPicPr>
          <p:blipFill>
            <a:blip r:embed="rId6" cstate="print"/>
            <a:srcRect/>
            <a:stretch>
              <a:fillRect/>
            </a:stretch>
          </p:blipFill>
          <p:spPr bwMode="auto">
            <a:xfrm>
              <a:off x="5368340" y="2509085"/>
              <a:ext cx="3362325" cy="819150"/>
            </a:xfrm>
            <a:prstGeom prst="rect">
              <a:avLst/>
            </a:prstGeom>
            <a:noFill/>
            <a:ln w="9525">
              <a:noFill/>
              <a:miter lim="800000"/>
              <a:headEnd/>
              <a:tailEnd/>
            </a:ln>
          </p:spPr>
        </p:pic>
        <p:sp>
          <p:nvSpPr>
            <p:cNvPr id="2103" name="Text Box 267"/>
            <p:cNvSpPr txBox="1">
              <a:spLocks noChangeArrowheads="1"/>
            </p:cNvSpPr>
            <p:nvPr/>
          </p:nvSpPr>
          <p:spPr bwMode="auto">
            <a:xfrm>
              <a:off x="5730579" y="3245744"/>
              <a:ext cx="2205409" cy="421088"/>
            </a:xfrm>
            <a:prstGeom prst="rect">
              <a:avLst/>
            </a:prstGeom>
            <a:noFill/>
            <a:ln w="9525">
              <a:noFill/>
              <a:miter lim="800000"/>
              <a:headEnd/>
              <a:tailEnd/>
            </a:ln>
          </p:spPr>
          <p:txBody>
            <a:bodyPr wrap="none">
              <a:spAutoFit/>
            </a:bodyPr>
            <a:lstStyle/>
            <a:p>
              <a:pPr algn="ctr"/>
              <a:r>
                <a:rPr lang="en-US" sz="900" b="1" dirty="0">
                  <a:latin typeface="Calibri" pitchFamily="34" charset="0"/>
                </a:rPr>
                <a:t>TFOCA Adapters &amp; Adapter Cables</a:t>
              </a:r>
              <a:endParaRPr lang="en-US" sz="900" dirty="0">
                <a:latin typeface="Calibri" pitchFamily="34" charset="0"/>
              </a:endParaRPr>
            </a:p>
          </p:txBody>
        </p:sp>
      </p:grpSp>
      <p:grpSp>
        <p:nvGrpSpPr>
          <p:cNvPr id="7" name="Group 28"/>
          <p:cNvGrpSpPr>
            <a:grpSpLocks/>
          </p:cNvGrpSpPr>
          <p:nvPr/>
        </p:nvGrpSpPr>
        <p:grpSpPr bwMode="auto">
          <a:xfrm>
            <a:off x="457201" y="3581400"/>
            <a:ext cx="1663706" cy="1024018"/>
            <a:chOff x="3703515" y="762752"/>
            <a:chExt cx="2082922" cy="1569056"/>
          </a:xfrm>
        </p:grpSpPr>
        <p:pic>
          <p:nvPicPr>
            <p:cNvPr id="2100" name="Picture 16"/>
            <p:cNvPicPr>
              <a:picLocks noChangeAspect="1" noChangeArrowheads="1"/>
            </p:cNvPicPr>
            <p:nvPr/>
          </p:nvPicPr>
          <p:blipFill>
            <a:blip r:embed="rId7" cstate="print"/>
            <a:srcRect/>
            <a:stretch>
              <a:fillRect/>
            </a:stretch>
          </p:blipFill>
          <p:spPr bwMode="auto">
            <a:xfrm>
              <a:off x="3814762" y="762752"/>
              <a:ext cx="1971675" cy="1362075"/>
            </a:xfrm>
            <a:prstGeom prst="rect">
              <a:avLst/>
            </a:prstGeom>
            <a:noFill/>
            <a:ln w="9525">
              <a:noFill/>
              <a:miter lim="800000"/>
              <a:headEnd/>
              <a:tailEnd/>
            </a:ln>
          </p:spPr>
        </p:pic>
        <p:sp>
          <p:nvSpPr>
            <p:cNvPr id="2101" name="Text Box 267"/>
            <p:cNvSpPr txBox="1">
              <a:spLocks noChangeArrowheads="1"/>
            </p:cNvSpPr>
            <p:nvPr/>
          </p:nvSpPr>
          <p:spPr bwMode="auto">
            <a:xfrm>
              <a:off x="3703515" y="1978115"/>
              <a:ext cx="1820681" cy="353693"/>
            </a:xfrm>
            <a:prstGeom prst="rect">
              <a:avLst/>
            </a:prstGeom>
            <a:solidFill>
              <a:schemeClr val="bg1"/>
            </a:solidFill>
            <a:ln w="9525">
              <a:noFill/>
              <a:miter lim="800000"/>
              <a:headEnd/>
              <a:tailEnd/>
            </a:ln>
          </p:spPr>
          <p:txBody>
            <a:bodyPr wrap="none">
              <a:spAutoFit/>
            </a:bodyPr>
            <a:lstStyle/>
            <a:p>
              <a:r>
                <a:rPr lang="en-US" sz="900" b="1" dirty="0">
                  <a:latin typeface="Calibri" pitchFamily="34" charset="0"/>
                </a:rPr>
                <a:t>HPC</a:t>
              </a:r>
              <a:r>
                <a:rPr lang="en-US" sz="900" b="1" baseline="30000" dirty="0">
                  <a:latin typeface="Calibri" pitchFamily="34" charset="0"/>
                </a:rPr>
                <a:t>TM</a:t>
              </a:r>
              <a:r>
                <a:rPr lang="en-US" sz="900" b="1" dirty="0">
                  <a:latin typeface="Calibri" pitchFamily="34" charset="0"/>
                </a:rPr>
                <a:t> Laser  Terminations</a:t>
              </a:r>
              <a:endParaRPr lang="en-US" sz="900" dirty="0">
                <a:latin typeface="Calibri" pitchFamily="34" charset="0"/>
              </a:endParaRPr>
            </a:p>
          </p:txBody>
        </p:sp>
      </p:grpSp>
      <p:grpSp>
        <p:nvGrpSpPr>
          <p:cNvPr id="8" name="Group 29"/>
          <p:cNvGrpSpPr>
            <a:grpSpLocks/>
          </p:cNvGrpSpPr>
          <p:nvPr/>
        </p:nvGrpSpPr>
        <p:grpSpPr bwMode="auto">
          <a:xfrm>
            <a:off x="7286625" y="3429000"/>
            <a:ext cx="1323975" cy="1228725"/>
            <a:chOff x="6328109" y="468730"/>
            <a:chExt cx="2337384" cy="1846279"/>
          </a:xfrm>
        </p:grpSpPr>
        <p:pic>
          <p:nvPicPr>
            <p:cNvPr id="2097" name="Picture 18"/>
            <p:cNvPicPr>
              <a:picLocks noChangeAspect="1" noChangeArrowheads="1"/>
            </p:cNvPicPr>
            <p:nvPr/>
          </p:nvPicPr>
          <p:blipFill>
            <a:blip r:embed="rId8" cstate="print"/>
            <a:srcRect/>
            <a:stretch>
              <a:fillRect/>
            </a:stretch>
          </p:blipFill>
          <p:spPr bwMode="auto">
            <a:xfrm>
              <a:off x="6328109" y="470986"/>
              <a:ext cx="1066800" cy="1095375"/>
            </a:xfrm>
            <a:prstGeom prst="rect">
              <a:avLst/>
            </a:prstGeom>
            <a:noFill/>
            <a:ln w="9525">
              <a:noFill/>
              <a:miter lim="800000"/>
              <a:headEnd/>
              <a:tailEnd/>
            </a:ln>
          </p:spPr>
        </p:pic>
        <p:pic>
          <p:nvPicPr>
            <p:cNvPr id="2098" name="Picture 19"/>
            <p:cNvPicPr>
              <a:picLocks noChangeAspect="1" noChangeArrowheads="1"/>
            </p:cNvPicPr>
            <p:nvPr/>
          </p:nvPicPr>
          <p:blipFill>
            <a:blip r:embed="rId9" cstate="print"/>
            <a:srcRect/>
            <a:stretch>
              <a:fillRect/>
            </a:stretch>
          </p:blipFill>
          <p:spPr bwMode="auto">
            <a:xfrm>
              <a:off x="7379618" y="468730"/>
              <a:ext cx="1285875" cy="1104900"/>
            </a:xfrm>
            <a:prstGeom prst="rect">
              <a:avLst/>
            </a:prstGeom>
            <a:noFill/>
            <a:ln w="9525">
              <a:noFill/>
              <a:miter lim="800000"/>
              <a:headEnd/>
              <a:tailEnd/>
            </a:ln>
          </p:spPr>
        </p:pic>
        <p:sp>
          <p:nvSpPr>
            <p:cNvPr id="2099" name="Text Box 267"/>
            <p:cNvSpPr txBox="1">
              <a:spLocks noChangeArrowheads="1"/>
            </p:cNvSpPr>
            <p:nvPr/>
          </p:nvSpPr>
          <p:spPr bwMode="auto">
            <a:xfrm>
              <a:off x="6407818" y="1552569"/>
              <a:ext cx="2206794" cy="762440"/>
            </a:xfrm>
            <a:prstGeom prst="rect">
              <a:avLst/>
            </a:prstGeom>
            <a:noFill/>
            <a:ln w="9525">
              <a:noFill/>
              <a:miter lim="800000"/>
              <a:headEnd/>
              <a:tailEnd/>
            </a:ln>
          </p:spPr>
          <p:txBody>
            <a:bodyPr>
              <a:spAutoFit/>
            </a:bodyPr>
            <a:lstStyle/>
            <a:p>
              <a:pPr algn="ctr"/>
              <a:r>
                <a:rPr lang="en-US" sz="700" b="1" dirty="0">
                  <a:latin typeface="Calibri" pitchFamily="34" charset="0"/>
                </a:rPr>
                <a:t>EZ-MATE </a:t>
              </a:r>
              <a:r>
                <a:rPr lang="en-US" sz="600" b="1" baseline="30000" dirty="0">
                  <a:latin typeface="Calibri" pitchFamily="34" charset="0"/>
                </a:rPr>
                <a:t>TM </a:t>
              </a:r>
              <a:r>
                <a:rPr lang="en-US" sz="900" b="1" dirty="0">
                  <a:latin typeface="Calibri" pitchFamily="34" charset="0"/>
                </a:rPr>
                <a:t>  Enhanced </a:t>
              </a:r>
              <a:r>
                <a:rPr lang="en-US" sz="900" b="1" dirty="0" err="1">
                  <a:latin typeface="Calibri" pitchFamily="34" charset="0"/>
                </a:rPr>
                <a:t>Endface</a:t>
              </a:r>
              <a:r>
                <a:rPr lang="en-US" sz="900" b="1" dirty="0">
                  <a:latin typeface="Calibri" pitchFamily="34" charset="0"/>
                </a:rPr>
                <a:t> Hermaphroditic</a:t>
              </a:r>
              <a:endParaRPr lang="en-US" sz="700" baseline="30000" dirty="0">
                <a:latin typeface="Calibri" pitchFamily="34" charset="0"/>
              </a:endParaRPr>
            </a:p>
          </p:txBody>
        </p:sp>
      </p:grpSp>
      <p:grpSp>
        <p:nvGrpSpPr>
          <p:cNvPr id="9" name="Group 36"/>
          <p:cNvGrpSpPr>
            <a:grpSpLocks/>
          </p:cNvGrpSpPr>
          <p:nvPr/>
        </p:nvGrpSpPr>
        <p:grpSpPr bwMode="auto">
          <a:xfrm>
            <a:off x="2209800" y="3657600"/>
            <a:ext cx="1070943" cy="1095330"/>
            <a:chOff x="481765" y="488032"/>
            <a:chExt cx="1515478" cy="1778800"/>
          </a:xfrm>
        </p:grpSpPr>
        <p:pic>
          <p:nvPicPr>
            <p:cNvPr id="2095" name="Picture 30"/>
            <p:cNvPicPr>
              <a:picLocks noChangeAspect="1" noChangeArrowheads="1"/>
            </p:cNvPicPr>
            <p:nvPr/>
          </p:nvPicPr>
          <p:blipFill>
            <a:blip r:embed="rId10" cstate="email"/>
            <a:srcRect/>
            <a:stretch>
              <a:fillRect/>
            </a:stretch>
          </p:blipFill>
          <p:spPr bwMode="auto">
            <a:xfrm>
              <a:off x="481765" y="488032"/>
              <a:ext cx="1515478" cy="1432258"/>
            </a:xfrm>
            <a:prstGeom prst="rect">
              <a:avLst/>
            </a:prstGeom>
            <a:noFill/>
            <a:ln w="9525">
              <a:noFill/>
              <a:miter lim="800000"/>
              <a:headEnd/>
              <a:tailEnd/>
            </a:ln>
          </p:spPr>
        </p:pic>
        <p:sp>
          <p:nvSpPr>
            <p:cNvPr id="2096" name="Text Box 267"/>
            <p:cNvSpPr txBox="1">
              <a:spLocks noChangeArrowheads="1"/>
            </p:cNvSpPr>
            <p:nvPr/>
          </p:nvSpPr>
          <p:spPr bwMode="auto">
            <a:xfrm>
              <a:off x="535514" y="1891964"/>
              <a:ext cx="1297973" cy="374868"/>
            </a:xfrm>
            <a:prstGeom prst="rect">
              <a:avLst/>
            </a:prstGeom>
            <a:noFill/>
            <a:ln w="9525">
              <a:noFill/>
              <a:miter lim="800000"/>
              <a:headEnd/>
              <a:tailEnd/>
            </a:ln>
          </p:spPr>
          <p:txBody>
            <a:bodyPr wrap="none">
              <a:spAutoFit/>
            </a:bodyPr>
            <a:lstStyle/>
            <a:p>
              <a:r>
                <a:rPr lang="en-US" sz="900" b="1" dirty="0">
                  <a:latin typeface="Calibri" pitchFamily="34" charset="0"/>
                </a:rPr>
                <a:t>Backpack Reels</a:t>
              </a:r>
              <a:endParaRPr lang="en-US" sz="900" dirty="0">
                <a:latin typeface="Calibri" pitchFamily="34" charset="0"/>
              </a:endParaRPr>
            </a:p>
          </p:txBody>
        </p:sp>
      </p:grpSp>
      <p:grpSp>
        <p:nvGrpSpPr>
          <p:cNvPr id="10" name="Group 46"/>
          <p:cNvGrpSpPr>
            <a:grpSpLocks/>
          </p:cNvGrpSpPr>
          <p:nvPr/>
        </p:nvGrpSpPr>
        <p:grpSpPr bwMode="auto">
          <a:xfrm>
            <a:off x="576263" y="358775"/>
            <a:ext cx="3033712" cy="880979"/>
            <a:chOff x="540168" y="322852"/>
            <a:chExt cx="4104021" cy="1453604"/>
          </a:xfrm>
        </p:grpSpPr>
        <p:sp>
          <p:nvSpPr>
            <p:cNvPr id="2091" name="Text Box 267"/>
            <p:cNvSpPr txBox="1">
              <a:spLocks noChangeArrowheads="1"/>
            </p:cNvSpPr>
            <p:nvPr/>
          </p:nvSpPr>
          <p:spPr bwMode="auto">
            <a:xfrm>
              <a:off x="2577764" y="1167063"/>
              <a:ext cx="2066425" cy="609393"/>
            </a:xfrm>
            <a:prstGeom prst="rect">
              <a:avLst/>
            </a:prstGeom>
            <a:noFill/>
            <a:ln w="9525">
              <a:noFill/>
              <a:miter lim="800000"/>
              <a:headEnd/>
              <a:tailEnd/>
            </a:ln>
          </p:spPr>
          <p:txBody>
            <a:bodyPr>
              <a:spAutoFit/>
            </a:bodyPr>
            <a:lstStyle/>
            <a:p>
              <a:pPr algn="ctr"/>
              <a:r>
                <a:rPr lang="en-US" sz="900" b="1" dirty="0">
                  <a:latin typeface="Calibri" pitchFamily="34" charset="0"/>
                </a:rPr>
                <a:t>M83522 “ST” Connectors  Adapters and Accessories</a:t>
              </a:r>
              <a:endParaRPr lang="en-US" sz="900" dirty="0">
                <a:latin typeface="Calibri" pitchFamily="34" charset="0"/>
              </a:endParaRPr>
            </a:p>
          </p:txBody>
        </p:sp>
        <p:pic>
          <p:nvPicPr>
            <p:cNvPr id="2092" name="Picture 31"/>
            <p:cNvPicPr>
              <a:picLocks noChangeAspect="1" noChangeArrowheads="1"/>
            </p:cNvPicPr>
            <p:nvPr/>
          </p:nvPicPr>
          <p:blipFill>
            <a:blip r:embed="rId11" cstate="email"/>
            <a:srcRect/>
            <a:stretch>
              <a:fillRect/>
            </a:stretch>
          </p:blipFill>
          <p:spPr bwMode="auto">
            <a:xfrm>
              <a:off x="540168" y="338138"/>
              <a:ext cx="2047875" cy="1152525"/>
            </a:xfrm>
            <a:prstGeom prst="rect">
              <a:avLst/>
            </a:prstGeom>
            <a:noFill/>
            <a:ln w="9525">
              <a:noFill/>
              <a:miter lim="800000"/>
              <a:headEnd/>
              <a:tailEnd/>
            </a:ln>
          </p:spPr>
        </p:pic>
        <p:pic>
          <p:nvPicPr>
            <p:cNvPr id="2093" name="Picture 32"/>
            <p:cNvPicPr>
              <a:picLocks noChangeAspect="1" noChangeArrowheads="1"/>
            </p:cNvPicPr>
            <p:nvPr/>
          </p:nvPicPr>
          <p:blipFill>
            <a:blip r:embed="rId12" cstate="email"/>
            <a:srcRect/>
            <a:stretch>
              <a:fillRect/>
            </a:stretch>
          </p:blipFill>
          <p:spPr bwMode="auto">
            <a:xfrm>
              <a:off x="2577766" y="336883"/>
              <a:ext cx="1066027" cy="833688"/>
            </a:xfrm>
            <a:prstGeom prst="rect">
              <a:avLst/>
            </a:prstGeom>
            <a:noFill/>
            <a:ln w="9525">
              <a:noFill/>
              <a:miter lim="800000"/>
              <a:headEnd/>
              <a:tailEnd/>
            </a:ln>
          </p:spPr>
        </p:pic>
        <p:pic>
          <p:nvPicPr>
            <p:cNvPr id="2094" name="Picture 33"/>
            <p:cNvPicPr>
              <a:picLocks noChangeAspect="1" noChangeArrowheads="1"/>
            </p:cNvPicPr>
            <p:nvPr/>
          </p:nvPicPr>
          <p:blipFill>
            <a:blip r:embed="rId13" cstate="email"/>
            <a:srcRect/>
            <a:stretch>
              <a:fillRect/>
            </a:stretch>
          </p:blipFill>
          <p:spPr bwMode="auto">
            <a:xfrm>
              <a:off x="3597442" y="322852"/>
              <a:ext cx="1010653" cy="818707"/>
            </a:xfrm>
            <a:prstGeom prst="rect">
              <a:avLst/>
            </a:prstGeom>
            <a:noFill/>
            <a:ln w="9525">
              <a:noFill/>
              <a:miter lim="800000"/>
              <a:headEnd/>
              <a:tailEnd/>
            </a:ln>
          </p:spPr>
        </p:pic>
      </p:grpSp>
      <p:grpSp>
        <p:nvGrpSpPr>
          <p:cNvPr id="11" name="Group 50"/>
          <p:cNvGrpSpPr>
            <a:grpSpLocks/>
          </p:cNvGrpSpPr>
          <p:nvPr/>
        </p:nvGrpSpPr>
        <p:grpSpPr bwMode="auto">
          <a:xfrm>
            <a:off x="7078663" y="319087"/>
            <a:ext cx="1465465" cy="976388"/>
            <a:chOff x="6917871" y="307559"/>
            <a:chExt cx="1847551" cy="1215001"/>
          </a:xfrm>
        </p:grpSpPr>
        <p:pic>
          <p:nvPicPr>
            <p:cNvPr id="2089" name="Picture 34"/>
            <p:cNvPicPr>
              <a:picLocks noChangeAspect="1" noChangeArrowheads="1"/>
            </p:cNvPicPr>
            <p:nvPr/>
          </p:nvPicPr>
          <p:blipFill>
            <a:blip r:embed="rId14" cstate="email"/>
            <a:srcRect/>
            <a:stretch>
              <a:fillRect/>
            </a:stretch>
          </p:blipFill>
          <p:spPr bwMode="auto">
            <a:xfrm>
              <a:off x="7057188" y="307559"/>
              <a:ext cx="1701801" cy="943726"/>
            </a:xfrm>
            <a:prstGeom prst="rect">
              <a:avLst/>
            </a:prstGeom>
            <a:noFill/>
            <a:ln w="9525">
              <a:noFill/>
              <a:miter lim="800000"/>
              <a:headEnd/>
              <a:tailEnd/>
            </a:ln>
          </p:spPr>
        </p:pic>
        <p:sp>
          <p:nvSpPr>
            <p:cNvPr id="2090" name="Text Box 267"/>
            <p:cNvSpPr txBox="1">
              <a:spLocks noChangeArrowheads="1"/>
            </p:cNvSpPr>
            <p:nvPr/>
          </p:nvSpPr>
          <p:spPr bwMode="auto">
            <a:xfrm>
              <a:off x="6917871" y="1235316"/>
              <a:ext cx="1847551" cy="287244"/>
            </a:xfrm>
            <a:prstGeom prst="rect">
              <a:avLst/>
            </a:prstGeom>
            <a:noFill/>
            <a:ln w="9525">
              <a:noFill/>
              <a:miter lim="800000"/>
              <a:headEnd/>
              <a:tailEnd/>
            </a:ln>
          </p:spPr>
          <p:txBody>
            <a:bodyPr wrap="none">
              <a:spAutoFit/>
            </a:bodyPr>
            <a:lstStyle/>
            <a:p>
              <a:pPr algn="ctr"/>
              <a:r>
                <a:rPr lang="en-US" sz="900" b="1" dirty="0">
                  <a:latin typeface="Calibri" pitchFamily="34" charset="0"/>
                </a:rPr>
                <a:t>M29504 Qualified Termini </a:t>
              </a:r>
              <a:endParaRPr lang="en-US" sz="900" dirty="0">
                <a:latin typeface="Calibri" pitchFamily="34" charset="0"/>
              </a:endParaRPr>
            </a:p>
          </p:txBody>
        </p:sp>
      </p:grpSp>
      <p:grpSp>
        <p:nvGrpSpPr>
          <p:cNvPr id="12" name="Group 45"/>
          <p:cNvGrpSpPr>
            <a:grpSpLocks/>
          </p:cNvGrpSpPr>
          <p:nvPr/>
        </p:nvGrpSpPr>
        <p:grpSpPr bwMode="auto">
          <a:xfrm>
            <a:off x="5499100" y="292100"/>
            <a:ext cx="1262063" cy="1924050"/>
            <a:chOff x="4836696" y="316330"/>
            <a:chExt cx="1263316" cy="1924497"/>
          </a:xfrm>
        </p:grpSpPr>
        <p:sp>
          <p:nvSpPr>
            <p:cNvPr id="2" name="Text Box 267"/>
            <p:cNvSpPr txBox="1">
              <a:spLocks noChangeArrowheads="1"/>
            </p:cNvSpPr>
            <p:nvPr/>
          </p:nvSpPr>
          <p:spPr bwMode="auto">
            <a:xfrm>
              <a:off x="4836696" y="1871495"/>
              <a:ext cx="1263316" cy="369332"/>
            </a:xfrm>
            <a:prstGeom prst="rect">
              <a:avLst/>
            </a:prstGeom>
            <a:noFill/>
            <a:ln w="9525">
              <a:noFill/>
              <a:miter lim="800000"/>
              <a:headEnd/>
              <a:tailEnd/>
            </a:ln>
          </p:spPr>
          <p:txBody>
            <a:bodyPr>
              <a:spAutoFit/>
            </a:bodyPr>
            <a:lstStyle/>
            <a:p>
              <a:r>
                <a:rPr lang="en-US" sz="900" b="1" dirty="0" err="1">
                  <a:latin typeface="Calibri" pitchFamily="34" charset="0"/>
                </a:rPr>
                <a:t>Pierside</a:t>
              </a:r>
              <a:r>
                <a:rPr lang="en-US" sz="900" b="1" dirty="0">
                  <a:latin typeface="Calibri" pitchFamily="34" charset="0"/>
                </a:rPr>
                <a:t> /Tactical </a:t>
              </a:r>
              <a:r>
                <a:rPr lang="en-US" sz="900" b="1" dirty="0" err="1">
                  <a:latin typeface="Calibri" pitchFamily="34" charset="0"/>
                </a:rPr>
                <a:t>Hermaphroditics</a:t>
              </a:r>
              <a:endParaRPr lang="en-US" sz="900" dirty="0">
                <a:latin typeface="Calibri" pitchFamily="34" charset="0"/>
              </a:endParaRPr>
            </a:p>
          </p:txBody>
        </p:sp>
        <p:pic>
          <p:nvPicPr>
            <p:cNvPr id="2088" name="Picture 35"/>
            <p:cNvPicPr>
              <a:picLocks noChangeAspect="1" noChangeArrowheads="1"/>
            </p:cNvPicPr>
            <p:nvPr/>
          </p:nvPicPr>
          <p:blipFill>
            <a:blip r:embed="rId15" cstate="email"/>
            <a:srcRect/>
            <a:stretch>
              <a:fillRect/>
            </a:stretch>
          </p:blipFill>
          <p:spPr bwMode="auto">
            <a:xfrm>
              <a:off x="4914651" y="316330"/>
              <a:ext cx="1089108" cy="1600111"/>
            </a:xfrm>
            <a:prstGeom prst="rect">
              <a:avLst/>
            </a:prstGeom>
            <a:noFill/>
            <a:ln w="9525">
              <a:noFill/>
              <a:miter lim="800000"/>
              <a:headEnd/>
              <a:tailEnd/>
            </a:ln>
          </p:spPr>
        </p:pic>
      </p:grpSp>
      <p:grpSp>
        <p:nvGrpSpPr>
          <p:cNvPr id="13" name="Group 48"/>
          <p:cNvGrpSpPr>
            <a:grpSpLocks/>
          </p:cNvGrpSpPr>
          <p:nvPr/>
        </p:nvGrpSpPr>
        <p:grpSpPr bwMode="auto">
          <a:xfrm>
            <a:off x="7250113" y="1371600"/>
            <a:ext cx="1140056" cy="1001678"/>
            <a:chOff x="1813742" y="1514226"/>
            <a:chExt cx="1577193" cy="1454982"/>
          </a:xfrm>
        </p:grpSpPr>
        <p:sp>
          <p:nvSpPr>
            <p:cNvPr id="2085" name="Text Box 267"/>
            <p:cNvSpPr txBox="1">
              <a:spLocks noChangeArrowheads="1"/>
            </p:cNvSpPr>
            <p:nvPr/>
          </p:nvSpPr>
          <p:spPr bwMode="auto">
            <a:xfrm>
              <a:off x="1813742" y="2633914"/>
              <a:ext cx="1577193" cy="335294"/>
            </a:xfrm>
            <a:prstGeom prst="rect">
              <a:avLst/>
            </a:prstGeom>
            <a:noFill/>
            <a:ln w="9525">
              <a:noFill/>
              <a:miter lim="800000"/>
              <a:headEnd/>
              <a:tailEnd/>
            </a:ln>
          </p:spPr>
          <p:txBody>
            <a:bodyPr wrap="none">
              <a:spAutoFit/>
            </a:bodyPr>
            <a:lstStyle/>
            <a:p>
              <a:pPr algn="ctr"/>
              <a:r>
                <a:rPr lang="en-US" sz="900" b="1" dirty="0">
                  <a:latin typeface="Calibri" pitchFamily="34" charset="0"/>
                </a:rPr>
                <a:t>M28876 Assemblies</a:t>
              </a:r>
              <a:endParaRPr lang="en-US" sz="900" dirty="0">
                <a:latin typeface="Calibri" pitchFamily="34" charset="0"/>
              </a:endParaRPr>
            </a:p>
          </p:txBody>
        </p:sp>
        <p:pic>
          <p:nvPicPr>
            <p:cNvPr id="3" name="Picture 36"/>
            <p:cNvPicPr>
              <a:picLocks noChangeAspect="1" noChangeArrowheads="1"/>
            </p:cNvPicPr>
            <p:nvPr/>
          </p:nvPicPr>
          <p:blipFill>
            <a:blip r:embed="rId16" cstate="email"/>
            <a:srcRect/>
            <a:stretch>
              <a:fillRect/>
            </a:stretch>
          </p:blipFill>
          <p:spPr bwMode="auto">
            <a:xfrm>
              <a:off x="2000751" y="1514226"/>
              <a:ext cx="1283870" cy="1156786"/>
            </a:xfrm>
            <a:prstGeom prst="rect">
              <a:avLst/>
            </a:prstGeom>
            <a:noFill/>
            <a:ln w="9525">
              <a:noFill/>
              <a:miter lim="800000"/>
              <a:headEnd/>
              <a:tailEnd/>
            </a:ln>
          </p:spPr>
        </p:pic>
      </p:grpSp>
      <p:pic>
        <p:nvPicPr>
          <p:cNvPr id="2086" name="Picture 38"/>
          <p:cNvPicPr>
            <a:picLocks noChangeAspect="1" noChangeArrowheads="1"/>
          </p:cNvPicPr>
          <p:nvPr/>
        </p:nvPicPr>
        <p:blipFill>
          <a:blip r:embed="rId17" cstate="email"/>
          <a:srcRect/>
          <a:stretch>
            <a:fillRect/>
          </a:stretch>
        </p:blipFill>
        <p:spPr bwMode="auto">
          <a:xfrm>
            <a:off x="4065588" y="2214563"/>
            <a:ext cx="1138237" cy="1082675"/>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pic>
      <p:pic>
        <p:nvPicPr>
          <p:cNvPr id="2087" name="Picture 39"/>
          <p:cNvPicPr>
            <a:picLocks noChangeAspect="1" noChangeArrowheads="1"/>
          </p:cNvPicPr>
          <p:nvPr/>
        </p:nvPicPr>
        <p:blipFill>
          <a:blip r:embed="rId18" cstate="email"/>
          <a:srcRect/>
          <a:stretch>
            <a:fillRect/>
          </a:stretch>
        </p:blipFill>
        <p:spPr bwMode="auto">
          <a:xfrm>
            <a:off x="3232150" y="2203450"/>
            <a:ext cx="928688" cy="1189038"/>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pic>
      <p:grpSp>
        <p:nvGrpSpPr>
          <p:cNvPr id="14" name="Group 58"/>
          <p:cNvGrpSpPr>
            <a:grpSpLocks/>
          </p:cNvGrpSpPr>
          <p:nvPr/>
        </p:nvGrpSpPr>
        <p:grpSpPr bwMode="auto">
          <a:xfrm>
            <a:off x="457200" y="1219201"/>
            <a:ext cx="1088760" cy="1095322"/>
            <a:chOff x="524376" y="2731348"/>
            <a:chExt cx="1488931" cy="1111330"/>
          </a:xfrm>
        </p:grpSpPr>
        <p:pic>
          <p:nvPicPr>
            <p:cNvPr id="2083" name="Picture 40"/>
            <p:cNvPicPr>
              <a:picLocks noChangeAspect="1" noChangeArrowheads="1"/>
            </p:cNvPicPr>
            <p:nvPr/>
          </p:nvPicPr>
          <p:blipFill>
            <a:blip r:embed="rId19" cstate="email"/>
            <a:srcRect/>
            <a:stretch>
              <a:fillRect/>
            </a:stretch>
          </p:blipFill>
          <p:spPr bwMode="auto">
            <a:xfrm>
              <a:off x="724393" y="2731348"/>
              <a:ext cx="1169570" cy="886411"/>
            </a:xfrm>
            <a:prstGeom prst="rect">
              <a:avLst/>
            </a:prstGeom>
            <a:noFill/>
            <a:ln w="9525">
              <a:noFill/>
              <a:miter lim="800000"/>
              <a:headEnd/>
              <a:tailEnd/>
            </a:ln>
          </p:spPr>
        </p:pic>
        <p:sp>
          <p:nvSpPr>
            <p:cNvPr id="2084" name="Text Box 267"/>
            <p:cNvSpPr txBox="1">
              <a:spLocks noChangeArrowheads="1"/>
            </p:cNvSpPr>
            <p:nvPr/>
          </p:nvSpPr>
          <p:spPr bwMode="auto">
            <a:xfrm>
              <a:off x="524376" y="3608472"/>
              <a:ext cx="1488931" cy="234206"/>
            </a:xfrm>
            <a:prstGeom prst="rect">
              <a:avLst/>
            </a:prstGeom>
            <a:noFill/>
            <a:ln w="9525">
              <a:noFill/>
              <a:miter lim="800000"/>
              <a:headEnd/>
              <a:tailEnd/>
            </a:ln>
          </p:spPr>
          <p:txBody>
            <a:bodyPr wrap="none">
              <a:spAutoFit/>
            </a:bodyPr>
            <a:lstStyle/>
            <a:p>
              <a:r>
                <a:rPr lang="en-US" sz="900" b="1" dirty="0" err="1">
                  <a:latin typeface="Calibri" pitchFamily="34" charset="0"/>
                </a:rPr>
                <a:t>Fanout</a:t>
              </a:r>
              <a:r>
                <a:rPr lang="en-US" sz="900" b="1" dirty="0">
                  <a:latin typeface="Calibri" pitchFamily="34" charset="0"/>
                </a:rPr>
                <a:t> Assemblies</a:t>
              </a:r>
              <a:endParaRPr lang="en-US" sz="900" dirty="0">
                <a:latin typeface="Calibri" pitchFamily="34" charset="0"/>
              </a:endParaRPr>
            </a:p>
          </p:txBody>
        </p:sp>
      </p:grpSp>
      <p:sp>
        <p:nvSpPr>
          <p:cNvPr id="2067" name="Text Box 267"/>
          <p:cNvSpPr txBox="1">
            <a:spLocks noChangeArrowheads="1"/>
          </p:cNvSpPr>
          <p:nvPr/>
        </p:nvSpPr>
        <p:spPr bwMode="auto">
          <a:xfrm>
            <a:off x="5562600" y="3124200"/>
            <a:ext cx="1111202" cy="230832"/>
          </a:xfrm>
          <a:prstGeom prst="rect">
            <a:avLst/>
          </a:prstGeom>
          <a:noFill/>
          <a:ln w="9525">
            <a:noFill/>
            <a:miter lim="800000"/>
            <a:headEnd/>
            <a:tailEnd/>
          </a:ln>
        </p:spPr>
        <p:txBody>
          <a:bodyPr wrap="none">
            <a:spAutoFit/>
          </a:bodyPr>
          <a:lstStyle/>
          <a:p>
            <a:pPr algn="ctr"/>
            <a:r>
              <a:rPr lang="en-US" sz="900" b="1" dirty="0">
                <a:latin typeface="Calibri" pitchFamily="34" charset="0"/>
              </a:rPr>
              <a:t>D38999 Assemblies</a:t>
            </a:r>
            <a:endParaRPr lang="en-US" sz="900" dirty="0">
              <a:latin typeface="Calibri" pitchFamily="34" charset="0"/>
            </a:endParaRPr>
          </a:p>
        </p:txBody>
      </p:sp>
      <p:grpSp>
        <p:nvGrpSpPr>
          <p:cNvPr id="63" name="Group 62"/>
          <p:cNvGrpSpPr/>
          <p:nvPr/>
        </p:nvGrpSpPr>
        <p:grpSpPr>
          <a:xfrm>
            <a:off x="1524000" y="4800600"/>
            <a:ext cx="2105025" cy="1436687"/>
            <a:chOff x="3116263" y="3602038"/>
            <a:chExt cx="2105025" cy="1436687"/>
          </a:xfrm>
        </p:grpSpPr>
        <p:pic>
          <p:nvPicPr>
            <p:cNvPr id="2068" name="Picture 41"/>
            <p:cNvPicPr>
              <a:picLocks noChangeAspect="1" noChangeArrowheads="1"/>
            </p:cNvPicPr>
            <p:nvPr/>
          </p:nvPicPr>
          <p:blipFill>
            <a:blip r:embed="rId20" cstate="email"/>
            <a:srcRect/>
            <a:stretch>
              <a:fillRect/>
            </a:stretch>
          </p:blipFill>
          <p:spPr bwMode="auto">
            <a:xfrm>
              <a:off x="3116263" y="3602038"/>
              <a:ext cx="2085975" cy="1222375"/>
            </a:xfrm>
            <a:prstGeom prst="rect">
              <a:avLst/>
            </a:prstGeom>
            <a:noFill/>
            <a:ln w="9525">
              <a:noFill/>
              <a:miter lim="800000"/>
              <a:headEnd/>
              <a:tailEnd/>
            </a:ln>
          </p:spPr>
        </p:pic>
        <p:sp>
          <p:nvSpPr>
            <p:cNvPr id="2069" name="Text Box 267"/>
            <p:cNvSpPr txBox="1">
              <a:spLocks noChangeArrowheads="1"/>
            </p:cNvSpPr>
            <p:nvPr/>
          </p:nvSpPr>
          <p:spPr bwMode="auto">
            <a:xfrm>
              <a:off x="3152775" y="4808538"/>
              <a:ext cx="2068513" cy="230187"/>
            </a:xfrm>
            <a:prstGeom prst="rect">
              <a:avLst/>
            </a:prstGeom>
            <a:noFill/>
            <a:ln w="28575">
              <a:solidFill>
                <a:schemeClr val="bg1"/>
              </a:solidFill>
              <a:miter lim="800000"/>
              <a:headEnd/>
              <a:tailEnd/>
            </a:ln>
          </p:spPr>
          <p:txBody>
            <a:bodyPr>
              <a:spAutoFit/>
            </a:bodyPr>
            <a:lstStyle/>
            <a:p>
              <a:pPr algn="ctr"/>
              <a:r>
                <a:rPr lang="en-US" sz="900" b="1" dirty="0">
                  <a:latin typeface="Calibri" pitchFamily="34" charset="0"/>
                </a:rPr>
                <a:t>Enhanced Tactical Reel Sys.</a:t>
              </a:r>
              <a:endParaRPr lang="en-US" sz="900" dirty="0">
                <a:latin typeface="Calibri" pitchFamily="34" charset="0"/>
              </a:endParaRPr>
            </a:p>
          </p:txBody>
        </p:sp>
      </p:grpSp>
      <p:pic>
        <p:nvPicPr>
          <p:cNvPr id="2070" name="Picture 42"/>
          <p:cNvPicPr>
            <a:picLocks noChangeAspect="1" noChangeArrowheads="1"/>
          </p:cNvPicPr>
          <p:nvPr/>
        </p:nvPicPr>
        <p:blipFill>
          <a:blip r:embed="rId21" cstate="email"/>
          <a:srcRect/>
          <a:stretch>
            <a:fillRect/>
          </a:stretch>
        </p:blipFill>
        <p:spPr bwMode="auto">
          <a:xfrm>
            <a:off x="4418013" y="396875"/>
            <a:ext cx="876300" cy="719138"/>
          </a:xfrm>
          <a:prstGeom prst="rect">
            <a:avLst/>
          </a:prstGeom>
          <a:noFill/>
          <a:ln w="9525">
            <a:noFill/>
            <a:miter lim="800000"/>
            <a:headEnd/>
            <a:tailEnd/>
          </a:ln>
        </p:spPr>
      </p:pic>
      <p:pic>
        <p:nvPicPr>
          <p:cNvPr id="2071" name="Picture 43"/>
          <p:cNvPicPr>
            <a:picLocks noChangeAspect="1" noChangeArrowheads="1"/>
          </p:cNvPicPr>
          <p:nvPr/>
        </p:nvPicPr>
        <p:blipFill>
          <a:blip r:embed="rId22" cstate="email"/>
          <a:srcRect/>
          <a:stretch>
            <a:fillRect/>
          </a:stretch>
        </p:blipFill>
        <p:spPr bwMode="auto">
          <a:xfrm>
            <a:off x="5562600" y="2286000"/>
            <a:ext cx="1246187" cy="750888"/>
          </a:xfrm>
          <a:prstGeom prst="rect">
            <a:avLst/>
          </a:prstGeom>
          <a:noFill/>
          <a:ln w="9525">
            <a:noFill/>
            <a:miter lim="800000"/>
            <a:headEnd/>
            <a:tailEnd/>
          </a:ln>
        </p:spPr>
      </p:pic>
      <p:grpSp>
        <p:nvGrpSpPr>
          <p:cNvPr id="65" name="Group 64"/>
          <p:cNvGrpSpPr/>
          <p:nvPr/>
        </p:nvGrpSpPr>
        <p:grpSpPr>
          <a:xfrm>
            <a:off x="2079625" y="2209800"/>
            <a:ext cx="1196975" cy="1403350"/>
            <a:chOff x="1811338" y="2209800"/>
            <a:chExt cx="1196975" cy="1403350"/>
          </a:xfrm>
        </p:grpSpPr>
        <p:sp>
          <p:nvSpPr>
            <p:cNvPr id="2066" name="Text Box 267"/>
            <p:cNvSpPr txBox="1">
              <a:spLocks noChangeArrowheads="1"/>
            </p:cNvSpPr>
            <p:nvPr/>
          </p:nvSpPr>
          <p:spPr bwMode="auto">
            <a:xfrm>
              <a:off x="1811338" y="3151188"/>
              <a:ext cx="1196975" cy="461962"/>
            </a:xfrm>
            <a:prstGeom prst="rect">
              <a:avLst/>
            </a:prstGeom>
            <a:noFill/>
            <a:ln w="9525">
              <a:noFill/>
              <a:miter lim="800000"/>
              <a:headEnd/>
              <a:tailEnd/>
            </a:ln>
          </p:spPr>
          <p:txBody>
            <a:bodyPr>
              <a:spAutoFit/>
            </a:bodyPr>
            <a:lstStyle/>
            <a:p>
              <a:pPr algn="ctr"/>
              <a:r>
                <a:rPr lang="en-US" sz="800" b="1" dirty="0">
                  <a:latin typeface="Calibri" pitchFamily="34" charset="0"/>
                </a:rPr>
                <a:t>TFOCA BI-CONIC Connectors and  Assemblies</a:t>
              </a:r>
              <a:endParaRPr lang="en-US" sz="800" dirty="0">
                <a:latin typeface="Calibri" pitchFamily="34" charset="0"/>
              </a:endParaRPr>
            </a:p>
          </p:txBody>
        </p:sp>
        <p:pic>
          <p:nvPicPr>
            <p:cNvPr id="2072" name="Picture 44"/>
            <p:cNvPicPr>
              <a:picLocks noChangeAspect="1" noChangeArrowheads="1"/>
            </p:cNvPicPr>
            <p:nvPr/>
          </p:nvPicPr>
          <p:blipFill>
            <a:blip r:embed="rId23" cstate="email"/>
            <a:srcRect/>
            <a:stretch>
              <a:fillRect/>
            </a:stretch>
          </p:blipFill>
          <p:spPr bwMode="auto">
            <a:xfrm>
              <a:off x="1905000" y="2209800"/>
              <a:ext cx="923925" cy="939800"/>
            </a:xfrm>
            <a:prstGeom prst="rect">
              <a:avLst/>
            </a:prstGeom>
            <a:noFill/>
            <a:ln w="9525">
              <a:noFill/>
              <a:miter lim="800000"/>
              <a:headEnd/>
              <a:tailEnd/>
            </a:ln>
          </p:spPr>
        </p:pic>
      </p:grpSp>
      <p:grpSp>
        <p:nvGrpSpPr>
          <p:cNvPr id="61" name="Group 60"/>
          <p:cNvGrpSpPr/>
          <p:nvPr/>
        </p:nvGrpSpPr>
        <p:grpSpPr>
          <a:xfrm>
            <a:off x="5454650" y="3352800"/>
            <a:ext cx="1555750" cy="1438275"/>
            <a:chOff x="5518150" y="3703638"/>
            <a:chExt cx="1555750" cy="1438275"/>
          </a:xfrm>
        </p:grpSpPr>
        <p:pic>
          <p:nvPicPr>
            <p:cNvPr id="2073" name="Picture 45"/>
            <p:cNvPicPr>
              <a:picLocks noChangeAspect="1" noChangeArrowheads="1"/>
            </p:cNvPicPr>
            <p:nvPr/>
          </p:nvPicPr>
          <p:blipFill>
            <a:blip r:embed="rId24" cstate="email"/>
            <a:srcRect/>
            <a:stretch>
              <a:fillRect/>
            </a:stretch>
          </p:blipFill>
          <p:spPr bwMode="auto">
            <a:xfrm>
              <a:off x="5621338" y="3703638"/>
              <a:ext cx="1208087" cy="892175"/>
            </a:xfrm>
            <a:prstGeom prst="rect">
              <a:avLst/>
            </a:prstGeom>
            <a:noFill/>
            <a:ln w="9525">
              <a:noFill/>
              <a:miter lim="800000"/>
              <a:headEnd/>
              <a:tailEnd/>
            </a:ln>
          </p:spPr>
        </p:pic>
        <p:sp>
          <p:nvSpPr>
            <p:cNvPr id="2074" name="Text Box 267"/>
            <p:cNvSpPr txBox="1">
              <a:spLocks noChangeArrowheads="1"/>
            </p:cNvSpPr>
            <p:nvPr/>
          </p:nvSpPr>
          <p:spPr bwMode="auto">
            <a:xfrm>
              <a:off x="5518150" y="4619625"/>
              <a:ext cx="1555750" cy="522288"/>
            </a:xfrm>
            <a:prstGeom prst="rect">
              <a:avLst/>
            </a:prstGeom>
            <a:noFill/>
            <a:ln w="9525">
              <a:noFill/>
              <a:miter lim="800000"/>
              <a:headEnd/>
              <a:tailEnd/>
            </a:ln>
          </p:spPr>
          <p:txBody>
            <a:bodyPr>
              <a:spAutoFit/>
            </a:bodyPr>
            <a:lstStyle/>
            <a:p>
              <a:pPr algn="ctr"/>
              <a:r>
                <a:rPr lang="en-US" sz="900" b="1" dirty="0">
                  <a:latin typeface="Calibri" pitchFamily="34" charset="0"/>
                </a:rPr>
                <a:t>COTS-83526 -TFOCA 4, 6, 12, 24 Channel</a:t>
              </a:r>
            </a:p>
            <a:p>
              <a:endParaRPr lang="en-US" sz="1000" dirty="0">
                <a:latin typeface="Calibri" pitchFamily="34" charset="0"/>
              </a:endParaRPr>
            </a:p>
          </p:txBody>
        </p:sp>
      </p:grpSp>
      <p:sp>
        <p:nvSpPr>
          <p:cNvPr id="42" name="Text Box 267"/>
          <p:cNvSpPr txBox="1">
            <a:spLocks noChangeArrowheads="1"/>
          </p:cNvSpPr>
          <p:nvPr/>
        </p:nvSpPr>
        <p:spPr bwMode="auto">
          <a:xfrm>
            <a:off x="3114675" y="3308350"/>
            <a:ext cx="2046288" cy="231775"/>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900" b="1" dirty="0">
                <a:latin typeface="Calibri" pitchFamily="34" charset="0"/>
              </a:rPr>
              <a:t>Standard Commercial Reels</a:t>
            </a:r>
            <a:endParaRPr lang="en-US" sz="900" dirty="0">
              <a:latin typeface="Calibri" pitchFamily="34" charset="0"/>
            </a:endParaRPr>
          </a:p>
        </p:txBody>
      </p:sp>
      <p:sp>
        <p:nvSpPr>
          <p:cNvPr id="2076" name="Text Box 267"/>
          <p:cNvSpPr txBox="1">
            <a:spLocks noChangeArrowheads="1"/>
          </p:cNvSpPr>
          <p:nvPr/>
        </p:nvSpPr>
        <p:spPr bwMode="auto">
          <a:xfrm>
            <a:off x="4394200" y="1149350"/>
            <a:ext cx="822661" cy="230832"/>
          </a:xfrm>
          <a:prstGeom prst="rect">
            <a:avLst/>
          </a:prstGeom>
          <a:noFill/>
          <a:ln w="9525">
            <a:noFill/>
            <a:miter lim="800000"/>
            <a:headEnd/>
            <a:tailEnd/>
          </a:ln>
        </p:spPr>
        <p:txBody>
          <a:bodyPr wrap="none">
            <a:spAutoFit/>
          </a:bodyPr>
          <a:lstStyle/>
          <a:p>
            <a:r>
              <a:rPr lang="en-US" sz="900" b="1" dirty="0">
                <a:latin typeface="Calibri" pitchFamily="34" charset="0"/>
              </a:rPr>
              <a:t>RJ-45 Rugged</a:t>
            </a:r>
            <a:endParaRPr lang="en-US" sz="900" dirty="0">
              <a:latin typeface="Calibri" pitchFamily="34" charset="0"/>
            </a:endParaRPr>
          </a:p>
        </p:txBody>
      </p:sp>
      <p:grpSp>
        <p:nvGrpSpPr>
          <p:cNvPr id="15" name="Group 70"/>
          <p:cNvGrpSpPr>
            <a:grpSpLocks/>
          </p:cNvGrpSpPr>
          <p:nvPr/>
        </p:nvGrpSpPr>
        <p:grpSpPr bwMode="auto">
          <a:xfrm>
            <a:off x="6829425" y="4800600"/>
            <a:ext cx="1781175" cy="1131833"/>
            <a:chOff x="6232358" y="5293895"/>
            <a:chExt cx="1780674" cy="1131564"/>
          </a:xfrm>
        </p:grpSpPr>
        <p:sp>
          <p:nvSpPr>
            <p:cNvPr id="2080" name="Text Box 267"/>
            <p:cNvSpPr txBox="1">
              <a:spLocks noChangeArrowheads="1"/>
            </p:cNvSpPr>
            <p:nvPr/>
          </p:nvSpPr>
          <p:spPr bwMode="auto">
            <a:xfrm>
              <a:off x="6299388" y="6194682"/>
              <a:ext cx="1328836" cy="230777"/>
            </a:xfrm>
            <a:prstGeom prst="rect">
              <a:avLst/>
            </a:prstGeom>
            <a:noFill/>
            <a:ln w="9525">
              <a:noFill/>
              <a:miter lim="800000"/>
              <a:headEnd/>
              <a:tailEnd/>
            </a:ln>
          </p:spPr>
          <p:txBody>
            <a:bodyPr wrap="none">
              <a:spAutoFit/>
            </a:bodyPr>
            <a:lstStyle/>
            <a:p>
              <a:pPr algn="ctr"/>
              <a:r>
                <a:rPr lang="en-US" sz="900" b="1" dirty="0">
                  <a:latin typeface="Calibri" pitchFamily="34" charset="0"/>
                </a:rPr>
                <a:t>Self Closing Dust Covers</a:t>
              </a:r>
              <a:endParaRPr lang="en-US" sz="900" dirty="0">
                <a:latin typeface="Calibri" pitchFamily="34" charset="0"/>
              </a:endParaRPr>
            </a:p>
          </p:txBody>
        </p:sp>
        <p:pic>
          <p:nvPicPr>
            <p:cNvPr id="2081" name="Picture 46"/>
            <p:cNvPicPr>
              <a:picLocks noChangeAspect="1" noChangeArrowheads="1"/>
            </p:cNvPicPr>
            <p:nvPr/>
          </p:nvPicPr>
          <p:blipFill>
            <a:blip r:embed="rId25" cstate="email"/>
            <a:srcRect/>
            <a:stretch>
              <a:fillRect/>
            </a:stretch>
          </p:blipFill>
          <p:spPr bwMode="auto">
            <a:xfrm>
              <a:off x="6232358" y="5293895"/>
              <a:ext cx="926431" cy="926431"/>
            </a:xfrm>
            <a:prstGeom prst="rect">
              <a:avLst/>
            </a:prstGeom>
            <a:noFill/>
            <a:ln w="9525">
              <a:noFill/>
              <a:miter lim="800000"/>
              <a:headEnd/>
              <a:tailEnd/>
            </a:ln>
          </p:spPr>
        </p:pic>
        <p:pic>
          <p:nvPicPr>
            <p:cNvPr id="2082" name="Picture 47"/>
            <p:cNvPicPr>
              <a:picLocks noChangeAspect="1" noChangeArrowheads="1"/>
            </p:cNvPicPr>
            <p:nvPr/>
          </p:nvPicPr>
          <p:blipFill>
            <a:blip r:embed="rId26" cstate="email"/>
            <a:srcRect/>
            <a:stretch>
              <a:fillRect/>
            </a:stretch>
          </p:blipFill>
          <p:spPr bwMode="auto">
            <a:xfrm>
              <a:off x="7158039" y="5308165"/>
              <a:ext cx="854993" cy="901388"/>
            </a:xfrm>
            <a:prstGeom prst="rect">
              <a:avLst/>
            </a:prstGeom>
            <a:noFill/>
            <a:ln w="9525">
              <a:noFill/>
              <a:miter lim="800000"/>
              <a:headEnd/>
              <a:tailEnd/>
            </a:ln>
          </p:spPr>
        </p:pic>
      </p:grpSp>
      <p:grpSp>
        <p:nvGrpSpPr>
          <p:cNvPr id="64" name="Group 63"/>
          <p:cNvGrpSpPr/>
          <p:nvPr/>
        </p:nvGrpSpPr>
        <p:grpSpPr>
          <a:xfrm>
            <a:off x="3276600" y="3505200"/>
            <a:ext cx="1888659" cy="1365895"/>
            <a:chOff x="423863" y="5181600"/>
            <a:chExt cx="1888659" cy="1365895"/>
          </a:xfrm>
        </p:grpSpPr>
        <p:pic>
          <p:nvPicPr>
            <p:cNvPr id="2078" name="Picture 48"/>
            <p:cNvPicPr>
              <a:picLocks noChangeAspect="1" noChangeArrowheads="1"/>
            </p:cNvPicPr>
            <p:nvPr/>
          </p:nvPicPr>
          <p:blipFill>
            <a:blip r:embed="rId27" cstate="email"/>
            <a:srcRect/>
            <a:stretch>
              <a:fillRect/>
            </a:stretch>
          </p:blipFill>
          <p:spPr bwMode="auto">
            <a:xfrm>
              <a:off x="533400" y="5181600"/>
              <a:ext cx="1747622" cy="1066800"/>
            </a:xfrm>
            <a:prstGeom prst="rect">
              <a:avLst/>
            </a:prstGeom>
            <a:noFill/>
            <a:ln w="9525">
              <a:noFill/>
              <a:miter lim="800000"/>
              <a:headEnd/>
              <a:tailEnd/>
            </a:ln>
          </p:spPr>
        </p:pic>
        <p:sp>
          <p:nvSpPr>
            <p:cNvPr id="2079" name="Text Box 267"/>
            <p:cNvSpPr txBox="1">
              <a:spLocks noChangeArrowheads="1"/>
            </p:cNvSpPr>
            <p:nvPr/>
          </p:nvSpPr>
          <p:spPr bwMode="auto">
            <a:xfrm>
              <a:off x="423863" y="6316663"/>
              <a:ext cx="1888659" cy="230832"/>
            </a:xfrm>
            <a:prstGeom prst="rect">
              <a:avLst/>
            </a:prstGeom>
            <a:noFill/>
            <a:ln w="9525">
              <a:solidFill>
                <a:schemeClr val="bg1"/>
              </a:solidFill>
              <a:miter lim="800000"/>
              <a:headEnd/>
              <a:tailEnd/>
            </a:ln>
          </p:spPr>
          <p:txBody>
            <a:bodyPr wrap="none">
              <a:spAutoFit/>
            </a:bodyPr>
            <a:lstStyle/>
            <a:p>
              <a:r>
                <a:rPr lang="en-US" sz="900" b="1" dirty="0">
                  <a:latin typeface="Calibri" pitchFamily="34" charset="0"/>
                </a:rPr>
                <a:t>F-LINK </a:t>
              </a:r>
              <a:r>
                <a:rPr lang="en-US" sz="900" b="1" baseline="30000" dirty="0">
                  <a:latin typeface="Calibri" pitchFamily="34" charset="0"/>
                </a:rPr>
                <a:t>TM </a:t>
              </a:r>
              <a:r>
                <a:rPr lang="en-US" sz="900" b="1" dirty="0">
                  <a:latin typeface="Calibri" pitchFamily="34" charset="0"/>
                </a:rPr>
                <a:t> Electrical / Optical Family</a:t>
              </a:r>
              <a:endParaRPr lang="en-US" sz="900" dirty="0">
                <a:latin typeface="Calibri"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57200" y="457200"/>
            <a:ext cx="6781800" cy="609600"/>
          </a:xfrm>
          <a:prstGeom prst="rect">
            <a:avLst/>
          </a:prstGeom>
        </p:spPr>
        <p:txBody>
          <a:bodyPr/>
          <a:lstStyle/>
          <a:p>
            <a:pPr eaLnBrk="1" hangingPunct="1">
              <a:defRPr/>
            </a:pPr>
            <a:r>
              <a:rPr lang="en-US" sz="3200" dirty="0" smtClean="0">
                <a:solidFill>
                  <a:srgbClr val="FF0066"/>
                </a:solidFill>
                <a:effectLst/>
                <a:latin typeface="Calibri" pitchFamily="34" charset="0"/>
              </a:rPr>
              <a:t>Pier Connection Application</a:t>
            </a:r>
            <a:endParaRPr lang="en-US" sz="4400" dirty="0" smtClean="0">
              <a:latin typeface="Calibri" pitchFamily="34" charset="0"/>
            </a:endParaRPr>
          </a:p>
        </p:txBody>
      </p:sp>
      <p:sp>
        <p:nvSpPr>
          <p:cNvPr id="73731" name="Rectangle 3"/>
          <p:cNvSpPr>
            <a:spLocks noGrp="1" noChangeArrowheads="1"/>
          </p:cNvSpPr>
          <p:nvPr>
            <p:ph idx="4294967295"/>
          </p:nvPr>
        </p:nvSpPr>
        <p:spPr>
          <a:xfrm>
            <a:off x="533400" y="1143000"/>
            <a:ext cx="8153400" cy="4572000"/>
          </a:xfrm>
          <a:prstGeom prst="rect">
            <a:avLst/>
          </a:prstGeom>
        </p:spPr>
        <p:txBody>
          <a:bodyPr/>
          <a:lstStyle/>
          <a:p>
            <a:pPr eaLnBrk="1" hangingPunct="1">
              <a:lnSpc>
                <a:spcPct val="80000"/>
              </a:lnSpc>
              <a:defRPr/>
            </a:pPr>
            <a:r>
              <a:rPr lang="en-US" sz="2400" dirty="0" smtClean="0">
                <a:latin typeface="Calibri" pitchFamily="34" charset="0"/>
              </a:rPr>
              <a:t>Customer needed to connect to ships that were docking on port.</a:t>
            </a:r>
          </a:p>
          <a:p>
            <a:pPr marL="342900" lvl="8" indent="-342900">
              <a:lnSpc>
                <a:spcPct val="80000"/>
              </a:lnSpc>
              <a:defRPr/>
            </a:pPr>
            <a:r>
              <a:rPr lang="en-US" sz="2400" dirty="0" smtClean="0">
                <a:latin typeface="Calibri" pitchFamily="34" charset="0"/>
              </a:rPr>
              <a:t>Complete inter-changeability, inter-operability with available pierside products.</a:t>
            </a:r>
          </a:p>
          <a:p>
            <a:pPr eaLnBrk="1" hangingPunct="1">
              <a:lnSpc>
                <a:spcPct val="80000"/>
              </a:lnSpc>
              <a:defRPr/>
            </a:pPr>
            <a:r>
              <a:rPr lang="en-US" sz="2400" dirty="0" smtClean="0">
                <a:latin typeface="Calibri" pitchFamily="34" charset="0"/>
              </a:rPr>
              <a:t>Connector requirements for this application:</a:t>
            </a:r>
            <a:endParaRPr lang="en-US" sz="1600" dirty="0" smtClean="0">
              <a:latin typeface="Calibri" pitchFamily="34" charset="0"/>
            </a:endParaRPr>
          </a:p>
          <a:p>
            <a:pPr lvl="1">
              <a:lnSpc>
                <a:spcPct val="80000"/>
              </a:lnSpc>
              <a:defRPr/>
            </a:pPr>
            <a:r>
              <a:rPr lang="en-US" sz="2000" dirty="0" smtClean="0">
                <a:latin typeface="Calibri" pitchFamily="34" charset="0"/>
              </a:rPr>
              <a:t>Insert must be removable for easy cleaning.</a:t>
            </a:r>
            <a:endParaRPr lang="en-US" sz="1600" dirty="0" smtClean="0">
              <a:latin typeface="Calibri" pitchFamily="34" charset="0"/>
            </a:endParaRPr>
          </a:p>
          <a:p>
            <a:pPr lvl="1">
              <a:lnSpc>
                <a:spcPct val="80000"/>
              </a:lnSpc>
              <a:defRPr/>
            </a:pPr>
            <a:r>
              <a:rPr lang="en-US" sz="2000" dirty="0" smtClean="0">
                <a:latin typeface="Calibri" pitchFamily="34" charset="0"/>
              </a:rPr>
              <a:t>Must employ SM and MM termini.</a:t>
            </a:r>
          </a:p>
          <a:p>
            <a:pPr lvl="1">
              <a:lnSpc>
                <a:spcPct val="80000"/>
              </a:lnSpc>
              <a:defRPr/>
            </a:pPr>
            <a:r>
              <a:rPr lang="en-US" sz="2000" dirty="0" smtClean="0">
                <a:latin typeface="Calibri" pitchFamily="34" charset="0"/>
              </a:rPr>
              <a:t>Survive 24/7 exposure in salt air, fuel and other pier side contaminants.</a:t>
            </a:r>
          </a:p>
          <a:p>
            <a:pPr lvl="1">
              <a:lnSpc>
                <a:spcPct val="80000"/>
              </a:lnSpc>
              <a:defRPr/>
            </a:pPr>
            <a:r>
              <a:rPr lang="en-US" sz="2000" dirty="0" smtClean="0">
                <a:latin typeface="Calibri" pitchFamily="34" charset="0"/>
              </a:rPr>
              <a:t>Cable and connector must survive being run over by </a:t>
            </a:r>
            <a:r>
              <a:rPr lang="en-US" sz="2000" dirty="0" err="1" smtClean="0">
                <a:latin typeface="Calibri" pitchFamily="34" charset="0"/>
              </a:rPr>
              <a:t>pierside</a:t>
            </a:r>
            <a:r>
              <a:rPr lang="en-US" sz="2000" dirty="0" smtClean="0">
                <a:latin typeface="Calibri" pitchFamily="34" charset="0"/>
              </a:rPr>
              <a:t> vehicles and abused on the piers when installed or retracted back on reels.</a:t>
            </a:r>
          </a:p>
          <a:p>
            <a:pPr lvl="1">
              <a:lnSpc>
                <a:spcPct val="80000"/>
              </a:lnSpc>
              <a:defRPr/>
            </a:pPr>
            <a:r>
              <a:rPr lang="en-US" sz="2000" dirty="0" smtClean="0">
                <a:latin typeface="Calibri" pitchFamily="34" charset="0"/>
              </a:rPr>
              <a:t>Must be able to concatenate assemblies so a single length of cable can be used for longer lengths while maintaining single stock item.</a:t>
            </a:r>
          </a:p>
          <a:p>
            <a:pPr eaLnBrk="1" hangingPunct="1">
              <a:lnSpc>
                <a:spcPct val="80000"/>
              </a:lnSpc>
              <a:buFont typeface="Wingdings" pitchFamily="2" charset="2"/>
              <a:buNone/>
              <a:defRPr/>
            </a:pPr>
            <a:endParaRPr lang="en-US" sz="1600"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1066800"/>
            <a:ext cx="8229600" cy="2244725"/>
          </a:xfrm>
          <a:prstGeom prst="rect">
            <a:avLst/>
          </a:prstGeom>
        </p:spPr>
        <p:txBody>
          <a:bodyPr/>
          <a:lstStyle/>
          <a:p>
            <a:r>
              <a:rPr lang="en-US" sz="2800" dirty="0" smtClean="0">
                <a:latin typeface="Calibri" pitchFamily="34" charset="0"/>
              </a:rPr>
              <a:t>Robotic systems</a:t>
            </a:r>
          </a:p>
          <a:p>
            <a:r>
              <a:rPr lang="en-US" sz="2800" dirty="0" smtClean="0">
                <a:latin typeface="Calibri" pitchFamily="34" charset="0"/>
              </a:rPr>
              <a:t>Broadcast</a:t>
            </a:r>
          </a:p>
          <a:p>
            <a:r>
              <a:rPr lang="en-US" sz="2800" dirty="0" smtClean="0">
                <a:latin typeface="Calibri" pitchFamily="34" charset="0"/>
              </a:rPr>
              <a:t>Light weight tactical applications</a:t>
            </a:r>
          </a:p>
          <a:p>
            <a:endParaRPr lang="en-US" sz="2800" dirty="0" smtClean="0">
              <a:latin typeface="Calibri" pitchFamily="34" charset="0"/>
            </a:endParaRPr>
          </a:p>
          <a:p>
            <a:endParaRPr lang="en-US" sz="4000" dirty="0" smtClean="0">
              <a:latin typeface="Calibri" pitchFamily="34" charset="0"/>
            </a:endParaRPr>
          </a:p>
        </p:txBody>
      </p:sp>
      <p:sp>
        <p:nvSpPr>
          <p:cNvPr id="8" name="Rectangle 5"/>
          <p:cNvSpPr txBox="1">
            <a:spLocks noChangeArrowheads="1"/>
          </p:cNvSpPr>
          <p:nvPr/>
        </p:nvSpPr>
        <p:spPr bwMode="auto">
          <a:xfrm>
            <a:off x="457200" y="457201"/>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66"/>
                </a:solidFill>
                <a:effectLst/>
                <a:uLnTx/>
                <a:uFillTx/>
                <a:latin typeface="Calibri" pitchFamily="34" charset="0"/>
                <a:ea typeface="+mj-ea"/>
                <a:cs typeface="+mj-cs"/>
              </a:rPr>
              <a:t>Mini-Hermaphroditic </a:t>
            </a:r>
            <a:r>
              <a:rPr lang="en-US" sz="3200" kern="0" dirty="0" smtClean="0">
                <a:solidFill>
                  <a:srgbClr val="FF0066"/>
                </a:solidFill>
                <a:latin typeface="Calibri" pitchFamily="34" charset="0"/>
                <a:ea typeface="+mj-ea"/>
                <a:cs typeface="+mj-cs"/>
              </a:rPr>
              <a:t>MHC</a:t>
            </a:r>
            <a:endParaRPr kumimoji="0" lang="en-US" sz="3200" b="0" i="0" u="none" strike="noStrike" kern="0" cap="none" spc="0" normalizeH="0" baseline="0" noProof="0" dirty="0" smtClean="0">
              <a:ln>
                <a:noFill/>
              </a:ln>
              <a:solidFill>
                <a:srgbClr val="FF0066"/>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idx="4294967295"/>
          </p:nvPr>
        </p:nvSpPr>
        <p:spPr>
          <a:xfrm>
            <a:off x="381000" y="228600"/>
            <a:ext cx="8229600" cy="609600"/>
          </a:xfrm>
          <a:prstGeom prst="rect">
            <a:avLst/>
          </a:prstGeom>
        </p:spPr>
        <p:txBody>
          <a:bodyPr/>
          <a:lstStyle/>
          <a:p>
            <a:pPr eaLnBrk="1" hangingPunct="1">
              <a:defRPr/>
            </a:pPr>
            <a:r>
              <a:rPr lang="en-US" sz="3200" dirty="0" smtClean="0">
                <a:solidFill>
                  <a:srgbClr val="FF0066"/>
                </a:solidFill>
                <a:effectLst/>
                <a:latin typeface="Calibri" pitchFamily="34" charset="0"/>
              </a:rPr>
              <a:t>Mini-Hermaphroditic</a:t>
            </a:r>
          </a:p>
        </p:txBody>
      </p:sp>
      <p:sp>
        <p:nvSpPr>
          <p:cNvPr id="7" name="Content Placeholder 6"/>
          <p:cNvSpPr>
            <a:spLocks noGrp="1"/>
          </p:cNvSpPr>
          <p:nvPr>
            <p:ph idx="4294967295"/>
          </p:nvPr>
        </p:nvSpPr>
        <p:spPr>
          <a:xfrm>
            <a:off x="457200" y="990600"/>
            <a:ext cx="8458200" cy="3352800"/>
          </a:xfrm>
          <a:prstGeom prst="rect">
            <a:avLst/>
          </a:prstGeom>
        </p:spPr>
        <p:txBody>
          <a:bodyPr/>
          <a:lstStyle/>
          <a:p>
            <a:r>
              <a:rPr lang="en-US" sz="2800" dirty="0" smtClean="0">
                <a:latin typeface="Calibri" pitchFamily="34" charset="0"/>
              </a:rPr>
              <a:t>2 or 4 Channel count   (more channels in development)</a:t>
            </a:r>
          </a:p>
          <a:p>
            <a:r>
              <a:rPr lang="en-US" sz="2800" dirty="0" smtClean="0">
                <a:latin typeface="Calibri" pitchFamily="34" charset="0"/>
              </a:rPr>
              <a:t>Single Mode or Multi-Mode</a:t>
            </a:r>
          </a:p>
          <a:p>
            <a:r>
              <a:rPr lang="en-US" sz="2800" dirty="0" smtClean="0">
                <a:latin typeface="Calibri" pitchFamily="34" charset="0"/>
              </a:rPr>
              <a:t>Verification of design for Singlemode and Multimode  complete April 2010</a:t>
            </a:r>
            <a:endParaRPr lang="en-US" sz="3600" dirty="0">
              <a:latin typeface="Calibri" pitchFamily="34" charset="0"/>
            </a:endParaRPr>
          </a:p>
        </p:txBody>
      </p:sp>
      <p:pic>
        <p:nvPicPr>
          <p:cNvPr id="8" name="Picture 2"/>
          <p:cNvPicPr>
            <a:picLocks noChangeAspect="1" noChangeArrowheads="1"/>
          </p:cNvPicPr>
          <p:nvPr/>
        </p:nvPicPr>
        <p:blipFill>
          <a:blip r:embed="rId2" cstate="email"/>
          <a:srcRect/>
          <a:stretch>
            <a:fillRect/>
          </a:stretch>
        </p:blipFill>
        <p:spPr bwMode="auto">
          <a:xfrm>
            <a:off x="1676400" y="2895600"/>
            <a:ext cx="5257800" cy="3035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381000" y="457200"/>
            <a:ext cx="7772400" cy="5105400"/>
          </a:xfrm>
          <a:prstGeom prst="rect">
            <a:avLst/>
          </a:prstGeom>
        </p:spPr>
        <p:txBody>
          <a:bodyPr/>
          <a:lstStyle/>
          <a:p>
            <a:pPr eaLnBrk="1" hangingPunct="1"/>
            <a:r>
              <a:rPr lang="en-US" sz="3200" dirty="0" smtClean="0">
                <a:solidFill>
                  <a:srgbClr val="FF0000"/>
                </a:solidFill>
                <a:effectLst/>
                <a:latin typeface="Calibri" pitchFamily="34" charset="0"/>
              </a:rPr>
              <a:t>REELS</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OCC-Dallas Designed  and Manufacturing</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Tactical</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Oil &amp; Gas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Broadcast</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Test Sites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Disaster Recovery Teams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000" dirty="0" smtClean="0">
                <a:solidFill>
                  <a:schemeClr val="tx1"/>
                </a:solidFill>
                <a:effectLst/>
                <a:latin typeface="Calibri" pitchFamily="34" charset="0"/>
              </a:rPr>
              <a:t>We also utilize other manufacturer’s customer specified reels</a:t>
            </a:r>
            <a:endParaRPr lang="en-US" sz="4400" dirty="0" smtClean="0">
              <a:solidFill>
                <a:srgbClr val="FF0000"/>
              </a:solidFill>
              <a:effectLst/>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304800"/>
            <a:ext cx="8229600" cy="685800"/>
          </a:xfrm>
          <a:prstGeom prst="rect">
            <a:avLst/>
          </a:prstGeom>
        </p:spPr>
        <p:txBody>
          <a:bodyPr/>
          <a:lstStyle/>
          <a:p>
            <a:pPr eaLnBrk="1" hangingPunct="1"/>
            <a:r>
              <a:rPr lang="en-US" sz="3200" dirty="0" smtClean="0">
                <a:solidFill>
                  <a:srgbClr val="FF0000"/>
                </a:solidFill>
                <a:effectLst/>
                <a:latin typeface="Calibri" pitchFamily="34" charset="0"/>
              </a:rPr>
              <a:t>OCC-Dallas REELS</a:t>
            </a:r>
          </a:p>
        </p:txBody>
      </p:sp>
      <p:pic>
        <p:nvPicPr>
          <p:cNvPr id="19461" name="Picture 34" descr="AO-067036"/>
          <p:cNvPicPr>
            <a:picLocks noChangeAspect="1" noChangeArrowheads="1"/>
          </p:cNvPicPr>
          <p:nvPr/>
        </p:nvPicPr>
        <p:blipFill>
          <a:blip r:embed="rId3" cstate="email"/>
          <a:srcRect/>
          <a:stretch>
            <a:fillRect/>
          </a:stretch>
        </p:blipFill>
        <p:spPr bwMode="auto">
          <a:xfrm>
            <a:off x="609600" y="914400"/>
            <a:ext cx="6172200" cy="463194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304800"/>
            <a:ext cx="8229600" cy="712787"/>
          </a:xfrm>
          <a:prstGeom prst="rect">
            <a:avLst/>
          </a:prstGeom>
        </p:spPr>
        <p:txBody>
          <a:bodyPr/>
          <a:lstStyle/>
          <a:p>
            <a:r>
              <a:rPr lang="en-US" sz="3200" dirty="0" smtClean="0">
                <a:solidFill>
                  <a:srgbClr val="FF0000"/>
                </a:solidFill>
                <a:latin typeface="Calibri" pitchFamily="34" charset="0"/>
              </a:rPr>
              <a:t>Current Mil-TAC Reels</a:t>
            </a:r>
          </a:p>
        </p:txBody>
      </p:sp>
      <p:pic>
        <p:nvPicPr>
          <p:cNvPr id="26629" name="Picture 4" descr="Shane reels Picture.jpg"/>
          <p:cNvPicPr>
            <a:picLocks noChangeAspect="1"/>
          </p:cNvPicPr>
          <p:nvPr/>
        </p:nvPicPr>
        <p:blipFill>
          <a:blip r:embed="rId2" cstate="email"/>
          <a:srcRect/>
          <a:stretch>
            <a:fillRect/>
          </a:stretch>
        </p:blipFill>
        <p:spPr bwMode="auto">
          <a:xfrm>
            <a:off x="4267200" y="3429000"/>
            <a:ext cx="4029075" cy="2238375"/>
          </a:xfrm>
          <a:prstGeom prst="rect">
            <a:avLst/>
          </a:prstGeom>
          <a:noFill/>
          <a:ln w="9525">
            <a:solidFill>
              <a:schemeClr val="tx1"/>
            </a:solidFill>
            <a:miter lim="800000"/>
            <a:headEnd/>
            <a:tailEnd/>
          </a:ln>
        </p:spPr>
      </p:pic>
      <p:sp>
        <p:nvSpPr>
          <p:cNvPr id="26630" name="TextBox 7"/>
          <p:cNvSpPr txBox="1">
            <a:spLocks noChangeArrowheads="1"/>
          </p:cNvSpPr>
          <p:nvPr/>
        </p:nvSpPr>
        <p:spPr bwMode="auto">
          <a:xfrm>
            <a:off x="4953000" y="5638800"/>
            <a:ext cx="2667000" cy="307975"/>
          </a:xfrm>
          <a:prstGeom prst="rect">
            <a:avLst/>
          </a:prstGeom>
          <a:noFill/>
          <a:ln w="9525">
            <a:noFill/>
            <a:miter lim="800000"/>
            <a:headEnd/>
            <a:tailEnd/>
          </a:ln>
        </p:spPr>
        <p:txBody>
          <a:bodyPr>
            <a:spAutoFit/>
          </a:bodyPr>
          <a:lstStyle/>
          <a:p>
            <a:r>
              <a:rPr lang="en-US" sz="1400" b="1" dirty="0">
                <a:solidFill>
                  <a:srgbClr val="FF0000"/>
                </a:solidFill>
                <a:latin typeface="Calibri" pitchFamily="34" charset="0"/>
              </a:rPr>
              <a:t>Photo from Shane Industries</a:t>
            </a:r>
          </a:p>
        </p:txBody>
      </p:sp>
      <p:pic>
        <p:nvPicPr>
          <p:cNvPr id="26631" name="Picture 8"/>
          <p:cNvPicPr>
            <a:picLocks noChangeAspect="1" noChangeArrowheads="1"/>
          </p:cNvPicPr>
          <p:nvPr/>
        </p:nvPicPr>
        <p:blipFill>
          <a:blip r:embed="rId3" cstate="print"/>
          <a:srcRect/>
          <a:stretch>
            <a:fillRect/>
          </a:stretch>
        </p:blipFill>
        <p:spPr bwMode="auto">
          <a:xfrm>
            <a:off x="533400" y="1219200"/>
            <a:ext cx="3521869" cy="4419600"/>
          </a:xfrm>
          <a:prstGeom prst="rect">
            <a:avLst/>
          </a:prstGeom>
          <a:noFill/>
          <a:ln w="9525">
            <a:solidFill>
              <a:schemeClr val="tx1"/>
            </a:solidFill>
            <a:miter lim="800000"/>
            <a:headEnd/>
            <a:tailEnd/>
          </a:ln>
        </p:spPr>
      </p:pic>
      <p:sp>
        <p:nvSpPr>
          <p:cNvPr id="26632" name="TextBox 9"/>
          <p:cNvSpPr txBox="1">
            <a:spLocks noChangeArrowheads="1"/>
          </p:cNvSpPr>
          <p:nvPr/>
        </p:nvSpPr>
        <p:spPr bwMode="auto">
          <a:xfrm>
            <a:off x="4419600" y="1219200"/>
            <a:ext cx="4419600" cy="2554545"/>
          </a:xfrm>
          <a:prstGeom prst="rect">
            <a:avLst/>
          </a:prstGeom>
          <a:noFill/>
          <a:ln w="9525">
            <a:noFill/>
            <a:miter lim="800000"/>
            <a:headEnd/>
            <a:tailEnd/>
          </a:ln>
        </p:spPr>
        <p:txBody>
          <a:bodyPr wrap="square">
            <a:spAutoFit/>
          </a:bodyPr>
          <a:lstStyle/>
          <a:p>
            <a:r>
              <a:rPr lang="en-US" sz="2400" dirty="0">
                <a:latin typeface="Calibri" pitchFamily="34" charset="0"/>
              </a:rPr>
              <a:t>PROBLEMS:</a:t>
            </a:r>
          </a:p>
          <a:p>
            <a:r>
              <a:rPr lang="en-US" sz="2000" dirty="0" smtClean="0">
                <a:latin typeface="Calibri" pitchFamily="34" charset="0"/>
              </a:rPr>
              <a:t>Sole </a:t>
            </a:r>
            <a:r>
              <a:rPr lang="en-US" sz="2000" dirty="0">
                <a:latin typeface="Calibri" pitchFamily="34" charset="0"/>
              </a:rPr>
              <a:t>sourced, unresponsive vendor</a:t>
            </a:r>
          </a:p>
          <a:p>
            <a:r>
              <a:rPr lang="en-US" sz="2000" dirty="0" smtClean="0">
                <a:latin typeface="Calibri" pitchFamily="34" charset="0"/>
              </a:rPr>
              <a:t>Lack </a:t>
            </a:r>
            <a:r>
              <a:rPr lang="en-US" sz="2000" dirty="0">
                <a:latin typeface="Calibri" pitchFamily="34" charset="0"/>
              </a:rPr>
              <a:t>of upgrades to very old design</a:t>
            </a:r>
          </a:p>
          <a:p>
            <a:r>
              <a:rPr lang="en-US" sz="2000" dirty="0" smtClean="0">
                <a:latin typeface="Calibri" pitchFamily="34" charset="0"/>
              </a:rPr>
              <a:t>Expensive </a:t>
            </a:r>
            <a:r>
              <a:rPr lang="en-US" sz="2000" dirty="0">
                <a:latin typeface="Calibri" pitchFamily="34" charset="0"/>
              </a:rPr>
              <a:t>for the value provided</a:t>
            </a:r>
          </a:p>
          <a:p>
            <a:r>
              <a:rPr lang="en-US" sz="2000" dirty="0" smtClean="0">
                <a:latin typeface="Calibri" pitchFamily="34" charset="0"/>
              </a:rPr>
              <a:t>Non-user </a:t>
            </a:r>
            <a:r>
              <a:rPr lang="en-US" sz="2000" dirty="0">
                <a:latin typeface="Calibri" pitchFamily="34" charset="0"/>
              </a:rPr>
              <a:t>friendly mounting and </a:t>
            </a:r>
            <a:r>
              <a:rPr lang="en-US" sz="2000" dirty="0" smtClean="0">
                <a:latin typeface="Calibri" pitchFamily="34" charset="0"/>
              </a:rPr>
              <a:t>deployment </a:t>
            </a:r>
            <a:r>
              <a:rPr lang="en-US" sz="2000" dirty="0">
                <a:latin typeface="Calibri" pitchFamily="34" charset="0"/>
              </a:rPr>
              <a:t>/retrieval process</a:t>
            </a:r>
          </a:p>
          <a:p>
            <a:r>
              <a:rPr lang="en-US" dirty="0">
                <a:latin typeface="Calibri" pitchFamily="34" charset="0"/>
              </a:rPr>
              <a:t>	</a:t>
            </a:r>
          </a:p>
          <a:p>
            <a:r>
              <a:rPr lang="en-US" dirty="0">
                <a:latin typeface="Calibri"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381000" y="304800"/>
            <a:ext cx="8229600" cy="685800"/>
          </a:xfrm>
          <a:prstGeom prst="rect">
            <a:avLst/>
          </a:prstGeom>
        </p:spPr>
        <p:txBody>
          <a:bodyPr/>
          <a:lstStyle/>
          <a:p>
            <a:pPr eaLnBrk="1" hangingPunct="1"/>
            <a:r>
              <a:rPr lang="en-US" sz="3200" dirty="0" smtClean="0">
                <a:solidFill>
                  <a:srgbClr val="FF0000"/>
                </a:solidFill>
                <a:effectLst/>
                <a:latin typeface="Calibri" pitchFamily="34" charset="0"/>
              </a:rPr>
              <a:t>OCC-Dallas REELS </a:t>
            </a:r>
          </a:p>
        </p:txBody>
      </p:sp>
      <p:sp>
        <p:nvSpPr>
          <p:cNvPr id="3" name="Content Placeholder 2"/>
          <p:cNvSpPr>
            <a:spLocks noGrp="1"/>
          </p:cNvSpPr>
          <p:nvPr>
            <p:ph idx="4294967295"/>
          </p:nvPr>
        </p:nvSpPr>
        <p:spPr>
          <a:xfrm>
            <a:off x="0" y="1295400"/>
            <a:ext cx="8229600" cy="5562600"/>
          </a:xfrm>
          <a:prstGeom prst="rect">
            <a:avLst/>
          </a:prstGeom>
        </p:spPr>
        <p:txBody>
          <a:bodyPr/>
          <a:lstStyle/>
          <a:p>
            <a:pPr eaLnBrk="1" hangingPunct="1">
              <a:defRPr/>
            </a:pPr>
            <a:endParaRPr lang="en-US" sz="1200" dirty="0" smtClean="0">
              <a:latin typeface="Calibri" pitchFamily="34" charset="0"/>
            </a:endParaRPr>
          </a:p>
          <a:p>
            <a:pPr lvl="1" eaLnBrk="1" hangingPunct="1">
              <a:defRPr/>
            </a:pPr>
            <a:endParaRPr lang="en-US" sz="1600" dirty="0" smtClean="0">
              <a:latin typeface="Calibri" pitchFamily="34" charset="0"/>
            </a:endParaRPr>
          </a:p>
          <a:p>
            <a:pPr eaLnBrk="1" hangingPunct="1">
              <a:defRPr/>
            </a:pPr>
            <a:endParaRPr lang="en-US" sz="1600" dirty="0" smtClean="0">
              <a:latin typeface="Calibri" pitchFamily="34" charset="0"/>
            </a:endParaRPr>
          </a:p>
        </p:txBody>
      </p:sp>
      <p:pic>
        <p:nvPicPr>
          <p:cNvPr id="25606" name="Picture 2"/>
          <p:cNvPicPr>
            <a:picLocks noChangeAspect="1" noChangeArrowheads="1"/>
          </p:cNvPicPr>
          <p:nvPr/>
        </p:nvPicPr>
        <p:blipFill>
          <a:blip r:embed="rId3" cstate="email"/>
          <a:srcRect/>
          <a:stretch>
            <a:fillRect/>
          </a:stretch>
        </p:blipFill>
        <p:spPr bwMode="auto">
          <a:xfrm>
            <a:off x="533400" y="990600"/>
            <a:ext cx="2457427" cy="3124200"/>
          </a:xfrm>
          <a:prstGeom prst="rect">
            <a:avLst/>
          </a:prstGeom>
          <a:noFill/>
          <a:ln w="9525">
            <a:noFill/>
            <a:miter lim="800000"/>
            <a:headEnd/>
            <a:tailEnd/>
          </a:ln>
        </p:spPr>
      </p:pic>
      <p:pic>
        <p:nvPicPr>
          <p:cNvPr id="25607" name="Picture 3"/>
          <p:cNvPicPr>
            <a:picLocks noChangeAspect="1" noChangeArrowheads="1"/>
          </p:cNvPicPr>
          <p:nvPr/>
        </p:nvPicPr>
        <p:blipFill>
          <a:blip r:embed="rId4" cstate="print"/>
          <a:srcRect/>
          <a:stretch>
            <a:fillRect/>
          </a:stretch>
        </p:blipFill>
        <p:spPr bwMode="auto">
          <a:xfrm>
            <a:off x="3962400" y="914400"/>
            <a:ext cx="3373498" cy="3124200"/>
          </a:xfrm>
          <a:prstGeom prst="rect">
            <a:avLst/>
          </a:prstGeom>
          <a:noFill/>
          <a:ln w="9525">
            <a:noFill/>
            <a:miter lim="800000"/>
            <a:headEnd/>
            <a:tailEnd/>
          </a:ln>
        </p:spPr>
      </p:pic>
      <p:pic>
        <p:nvPicPr>
          <p:cNvPr id="25608" name="Picture 4"/>
          <p:cNvPicPr>
            <a:picLocks noChangeAspect="1" noChangeArrowheads="1"/>
          </p:cNvPicPr>
          <p:nvPr/>
        </p:nvPicPr>
        <p:blipFill>
          <a:blip r:embed="rId5" cstate="print"/>
          <a:srcRect/>
          <a:stretch>
            <a:fillRect/>
          </a:stretch>
        </p:blipFill>
        <p:spPr bwMode="auto">
          <a:xfrm>
            <a:off x="1066800" y="4267200"/>
            <a:ext cx="7096125"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81000" y="228600"/>
            <a:ext cx="8229600" cy="685800"/>
          </a:xfrm>
          <a:prstGeom prst="rect">
            <a:avLst/>
          </a:prstGeom>
        </p:spPr>
        <p:txBody>
          <a:bodyPr/>
          <a:lstStyle/>
          <a:p>
            <a:pPr eaLnBrk="1" hangingPunct="1"/>
            <a:r>
              <a:rPr lang="en-US" sz="3200" dirty="0" smtClean="0">
                <a:solidFill>
                  <a:srgbClr val="FF0066"/>
                </a:solidFill>
                <a:effectLst/>
                <a:latin typeface="Calibri" pitchFamily="34" charset="0"/>
              </a:rPr>
              <a:t>Summary  OCC-Dallas REELS</a:t>
            </a:r>
          </a:p>
        </p:txBody>
      </p:sp>
      <p:sp>
        <p:nvSpPr>
          <p:cNvPr id="4" name="Footer Placeholder 3"/>
          <p:cNvSpPr>
            <a:spLocks noGrp="1"/>
          </p:cNvSpPr>
          <p:nvPr>
            <p:ph type="ftr" sz="quarter" idx="4294967295"/>
          </p:nvPr>
        </p:nvSpPr>
        <p:spPr>
          <a:xfrm>
            <a:off x="0" y="6248400"/>
            <a:ext cx="2895600" cy="457200"/>
          </a:xfrm>
          <a:prstGeom prst="rect">
            <a:avLst/>
          </a:prstGeom>
        </p:spPr>
        <p:txBody>
          <a:bodyPr/>
          <a:lstStyle/>
          <a:p>
            <a:pPr>
              <a:defRPr/>
            </a:pPr>
            <a:r>
              <a:rPr lang="en-US" dirty="0">
                <a:latin typeface="Calibri" pitchFamily="34" charset="0"/>
              </a:rPr>
              <a:t>Proprietary and Confidential</a:t>
            </a:r>
          </a:p>
        </p:txBody>
      </p:sp>
      <p:sp>
        <p:nvSpPr>
          <p:cNvPr id="5" name="Slide Number Placeholder 4"/>
          <p:cNvSpPr>
            <a:spLocks noGrp="1"/>
          </p:cNvSpPr>
          <p:nvPr>
            <p:ph type="sldNum" sz="quarter" idx="4294967295"/>
          </p:nvPr>
        </p:nvSpPr>
        <p:spPr>
          <a:xfrm>
            <a:off x="7010400" y="6248400"/>
            <a:ext cx="2133600" cy="457200"/>
          </a:xfrm>
          <a:prstGeom prst="rect">
            <a:avLst/>
          </a:prstGeom>
        </p:spPr>
        <p:txBody>
          <a:bodyPr/>
          <a:lstStyle/>
          <a:p>
            <a:pPr>
              <a:defRPr/>
            </a:pPr>
            <a:fld id="{EB45E69E-FDBB-4900-9052-D5E839241CF4}" type="slidenum">
              <a:rPr lang="en-US">
                <a:latin typeface="Calibri" pitchFamily="34" charset="0"/>
              </a:rPr>
              <a:pPr>
                <a:defRPr/>
              </a:pPr>
              <a:t>27</a:t>
            </a:fld>
            <a:endParaRPr lang="en-US" dirty="0">
              <a:latin typeface="Calibri" pitchFamily="34" charset="0"/>
            </a:endParaRPr>
          </a:p>
        </p:txBody>
      </p:sp>
      <p:graphicFrame>
        <p:nvGraphicFramePr>
          <p:cNvPr id="7" name="Table 6"/>
          <p:cNvGraphicFramePr>
            <a:graphicFrameLocks noGrp="1"/>
          </p:cNvGraphicFramePr>
          <p:nvPr/>
        </p:nvGraphicFramePr>
        <p:xfrm>
          <a:off x="457200" y="838200"/>
          <a:ext cx="8305800" cy="4424415"/>
        </p:xfrm>
        <a:graphic>
          <a:graphicData uri="http://schemas.openxmlformats.org/drawingml/2006/table">
            <a:tbl>
              <a:tblPr firstRow="1">
                <a:tableStyleId>{1FECB4D8-DB02-4DC6-A0A2-4F2EBAE1DC90}</a:tableStyleId>
              </a:tblPr>
              <a:tblGrid>
                <a:gridCol w="4343400"/>
                <a:gridCol w="3962400"/>
              </a:tblGrid>
              <a:tr h="397237">
                <a:tc>
                  <a:txBody>
                    <a:bodyPr/>
                    <a:lstStyle/>
                    <a:p>
                      <a:pPr algn="ctr"/>
                      <a:r>
                        <a:rPr lang="en-US" sz="1600" dirty="0" smtClean="0">
                          <a:latin typeface="Calibri" pitchFamily="34" charset="0"/>
                        </a:rPr>
                        <a:t>AOS</a:t>
                      </a:r>
                      <a:r>
                        <a:rPr lang="en-US" sz="1600" baseline="0" dirty="0" smtClean="0">
                          <a:latin typeface="Calibri" pitchFamily="34" charset="0"/>
                        </a:rPr>
                        <a:t> Reeling System</a:t>
                      </a:r>
                      <a:endParaRPr lang="en-US" sz="1600" dirty="0">
                        <a:latin typeface="Calibri"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Calibri" pitchFamily="34" charset="0"/>
                        </a:rPr>
                        <a:t>Current</a:t>
                      </a:r>
                      <a:r>
                        <a:rPr lang="en-US" sz="1600" baseline="0" dirty="0" smtClean="0">
                          <a:latin typeface="Calibri" pitchFamily="34" charset="0"/>
                        </a:rPr>
                        <a:t> Tactical Reels</a:t>
                      </a:r>
                      <a:endParaRPr lang="en-US" sz="1600" dirty="0">
                        <a:latin typeface="Calibri"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339098">
                <a:tc>
                  <a:txBody>
                    <a:bodyPr/>
                    <a:lstStyle/>
                    <a:p>
                      <a:r>
                        <a:rPr lang="en-US" sz="1400" dirty="0" smtClean="0">
                          <a:latin typeface="Calibri" pitchFamily="34" charset="0"/>
                        </a:rPr>
                        <a:t>Folding handle for re-spooling</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No handle provided </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503317">
                <a:tc>
                  <a:txBody>
                    <a:bodyPr/>
                    <a:lstStyle/>
                    <a:p>
                      <a:r>
                        <a:rPr lang="en-US" sz="1400" dirty="0" smtClean="0">
                          <a:latin typeface="Calibri" pitchFamily="34" charset="0"/>
                        </a:rPr>
                        <a:t>Non corroding</a:t>
                      </a:r>
                      <a:r>
                        <a:rPr lang="en-US" sz="1400" baseline="0" dirty="0" smtClean="0">
                          <a:latin typeface="Calibri" pitchFamily="34" charset="0"/>
                        </a:rPr>
                        <a:t> high impact composite  material</a:t>
                      </a:r>
                      <a:r>
                        <a:rPr lang="en-US" sz="1400" dirty="0" smtClean="0">
                          <a:latin typeface="Calibri" pitchFamily="34" charset="0"/>
                        </a:rPr>
                        <a:t>  (3 color options Green, Desert</a:t>
                      </a:r>
                      <a:r>
                        <a:rPr lang="en-US" sz="1400" baseline="0" dirty="0" smtClean="0">
                          <a:latin typeface="Calibri" pitchFamily="34" charset="0"/>
                        </a:rPr>
                        <a:t> tan, black, or even custom)</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Metal with</a:t>
                      </a:r>
                      <a:r>
                        <a:rPr lang="en-US" sz="1400" baseline="0" dirty="0" smtClean="0">
                          <a:latin typeface="Calibri" pitchFamily="34" charset="0"/>
                        </a:rPr>
                        <a:t> </a:t>
                      </a:r>
                      <a:r>
                        <a:rPr lang="en-US" sz="1400" baseline="0" dirty="0" err="1" smtClean="0">
                          <a:latin typeface="Calibri" pitchFamily="34" charset="0"/>
                        </a:rPr>
                        <a:t>carc</a:t>
                      </a:r>
                      <a:r>
                        <a:rPr lang="en-US" sz="1400" baseline="0" dirty="0" smtClean="0">
                          <a:latin typeface="Calibri" pitchFamily="34" charset="0"/>
                        </a:rPr>
                        <a:t> painting. Not very corrosion resistant, tends to rust infield. </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397238">
                <a:tc>
                  <a:txBody>
                    <a:bodyPr/>
                    <a:lstStyle/>
                    <a:p>
                      <a:r>
                        <a:rPr lang="en-US" sz="1400" dirty="0" smtClean="0">
                          <a:latin typeface="Calibri" pitchFamily="34" charset="0"/>
                        </a:rPr>
                        <a:t>Lower weight reeling with</a:t>
                      </a:r>
                      <a:r>
                        <a:rPr lang="en-US" sz="1400" baseline="0" dirty="0" smtClean="0">
                          <a:latin typeface="Calibri" pitchFamily="34" charset="0"/>
                        </a:rPr>
                        <a:t> integrated divider  with 30 foot tether</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Higher weight &amp; no handle, 8</a:t>
                      </a:r>
                      <a:r>
                        <a:rPr lang="en-US" sz="1400" baseline="0" dirty="0" smtClean="0">
                          <a:latin typeface="Calibri" pitchFamily="34" charset="0"/>
                        </a:rPr>
                        <a:t> foot external wind tether</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503317">
                <a:tc>
                  <a:txBody>
                    <a:bodyPr/>
                    <a:lstStyle/>
                    <a:p>
                      <a:r>
                        <a:rPr lang="en-US" sz="1400" dirty="0" smtClean="0">
                          <a:latin typeface="Calibri" pitchFamily="34" charset="0"/>
                        </a:rPr>
                        <a:t>Vehicle mount options for re-spooling </a:t>
                      </a:r>
                      <a:r>
                        <a:rPr lang="en-US" sz="1400" baseline="0" dirty="0" smtClean="0">
                          <a:latin typeface="Calibri" pitchFamily="34" charset="0"/>
                        </a:rPr>
                        <a:t>(</a:t>
                      </a:r>
                      <a:r>
                        <a:rPr lang="en-US" sz="1400" dirty="0" smtClean="0">
                          <a:latin typeface="Calibri" pitchFamily="34" charset="0"/>
                        </a:rPr>
                        <a:t>2 currently)</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None offered.  Square drive</a:t>
                      </a:r>
                      <a:r>
                        <a:rPr lang="en-US" sz="1400" baseline="0" dirty="0" smtClean="0">
                          <a:latin typeface="Calibri" pitchFamily="34" charset="0"/>
                        </a:rPr>
                        <a:t> only for a separate “A-Frame” </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76824">
                <a:tc>
                  <a:txBody>
                    <a:bodyPr/>
                    <a:lstStyle/>
                    <a:p>
                      <a:r>
                        <a:rPr lang="en-US" sz="1400" dirty="0" smtClean="0">
                          <a:latin typeface="Calibri" pitchFamily="34" charset="0"/>
                        </a:rPr>
                        <a:t>Connector storage with Velcro</a:t>
                      </a:r>
                      <a:r>
                        <a:rPr lang="en-US" sz="1400" baseline="0" dirty="0" smtClean="0">
                          <a:latin typeface="Calibri" pitchFamily="34" charset="0"/>
                        </a:rPr>
                        <a:t> strap</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Connector</a:t>
                      </a:r>
                      <a:r>
                        <a:rPr lang="en-US" sz="1400" baseline="0" dirty="0" smtClean="0">
                          <a:latin typeface="Calibri" pitchFamily="34" charset="0"/>
                        </a:rPr>
                        <a:t> storage with Velcro strap</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23785">
                <a:tc>
                  <a:txBody>
                    <a:bodyPr/>
                    <a:lstStyle/>
                    <a:p>
                      <a:r>
                        <a:rPr lang="en-US" sz="1400" dirty="0" smtClean="0">
                          <a:latin typeface="Calibri" pitchFamily="34" charset="0"/>
                        </a:rPr>
                        <a:t>Storage</a:t>
                      </a:r>
                      <a:r>
                        <a:rPr lang="en-US" sz="1400" baseline="0" dirty="0" smtClean="0">
                          <a:latin typeface="Calibri" pitchFamily="34" charset="0"/>
                        </a:rPr>
                        <a:t> space for field cleaning kit</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No provision</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99985">
                <a:tc>
                  <a:txBody>
                    <a:bodyPr/>
                    <a:lstStyle/>
                    <a:p>
                      <a:r>
                        <a:rPr lang="en-US" sz="1400" dirty="0" smtClean="0">
                          <a:latin typeface="Calibri" pitchFamily="34" charset="0"/>
                        </a:rPr>
                        <a:t>Round bore in drum for axle –  Square drive optional</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Square drive only option presented</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76824">
                <a:tc>
                  <a:txBody>
                    <a:bodyPr/>
                    <a:lstStyle/>
                    <a:p>
                      <a:r>
                        <a:rPr lang="en-US" sz="1400" dirty="0" smtClean="0">
                          <a:latin typeface="Calibri" pitchFamily="34" charset="0"/>
                        </a:rPr>
                        <a:t>Flanges</a:t>
                      </a:r>
                      <a:r>
                        <a:rPr lang="en-US" sz="1400" baseline="0" dirty="0" smtClean="0">
                          <a:latin typeface="Calibri" pitchFamily="34" charset="0"/>
                        </a:rPr>
                        <a:t> round with small cable slots</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“C” shaped</a:t>
                      </a:r>
                      <a:r>
                        <a:rPr lang="en-US" sz="1400" baseline="0" dirty="0" smtClean="0">
                          <a:latin typeface="Calibri" pitchFamily="34" charset="0"/>
                        </a:rPr>
                        <a:t> flanges. Will not roll,</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99985">
                <a:tc>
                  <a:txBody>
                    <a:bodyPr/>
                    <a:lstStyle/>
                    <a:p>
                      <a:r>
                        <a:rPr lang="en-US" sz="1400" dirty="0" smtClean="0">
                          <a:latin typeface="Calibri" pitchFamily="34" charset="0"/>
                        </a:rPr>
                        <a:t>Optional transit cases</a:t>
                      </a:r>
                      <a:r>
                        <a:rPr lang="en-US" sz="1400" baseline="0" dirty="0" smtClean="0">
                          <a:latin typeface="Calibri" pitchFamily="34" charset="0"/>
                        </a:rPr>
                        <a:t> with integral roller mechanism</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None</a:t>
                      </a:r>
                      <a:r>
                        <a:rPr lang="en-US" sz="1400" baseline="0" dirty="0" smtClean="0">
                          <a:latin typeface="Calibri" pitchFamily="34" charset="0"/>
                        </a:rPr>
                        <a:t> offered</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299985">
                <a:tc>
                  <a:txBody>
                    <a:bodyPr/>
                    <a:lstStyle/>
                    <a:p>
                      <a:r>
                        <a:rPr lang="en-US" sz="1400" dirty="0" smtClean="0">
                          <a:latin typeface="Calibri" pitchFamily="34" charset="0"/>
                        </a:rPr>
                        <a:t>Lower weight</a:t>
                      </a:r>
                      <a:r>
                        <a:rPr lang="en-US" sz="1400" baseline="0" dirty="0" smtClean="0">
                          <a:latin typeface="Calibri" pitchFamily="34" charset="0"/>
                        </a:rPr>
                        <a:t> reel </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Higher weight reel</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r h="304800">
                <a:tc>
                  <a:txBody>
                    <a:bodyPr/>
                    <a:lstStyle/>
                    <a:p>
                      <a:r>
                        <a:rPr lang="en-US" sz="1400" dirty="0" smtClean="0">
                          <a:latin typeface="Calibri" pitchFamily="34" charset="0"/>
                        </a:rPr>
                        <a:t>Reel available through Distribution</a:t>
                      </a:r>
                      <a:endParaRPr lang="en-US" sz="1400" dirty="0">
                        <a:latin typeface="Calibri"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latin typeface="Calibri" pitchFamily="34" charset="0"/>
                        </a:rPr>
                        <a:t>Build</a:t>
                      </a:r>
                      <a:r>
                        <a:rPr lang="en-US" sz="1400" baseline="0" dirty="0" smtClean="0">
                          <a:latin typeface="Calibri" pitchFamily="34" charset="0"/>
                        </a:rPr>
                        <a:t> to order, long </a:t>
                      </a:r>
                      <a:r>
                        <a:rPr lang="en-US" sz="1400" baseline="0" dirty="0" err="1" smtClean="0">
                          <a:latin typeface="Calibri" pitchFamily="34" charset="0"/>
                        </a:rPr>
                        <a:t>leadtime</a:t>
                      </a:r>
                      <a:endParaRPr lang="en-US" sz="1400" dirty="0">
                        <a:latin typeface="Calibri"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685800"/>
          </a:xfrm>
          <a:prstGeom prst="rect">
            <a:avLst/>
          </a:prstGeom>
        </p:spPr>
        <p:txBody>
          <a:bodyPr/>
          <a:lstStyle/>
          <a:p>
            <a:r>
              <a:rPr lang="en-US" sz="3200" dirty="0" smtClean="0">
                <a:solidFill>
                  <a:srgbClr val="FF0000"/>
                </a:solidFill>
                <a:latin typeface="Calibri" pitchFamily="34" charset="0"/>
              </a:rPr>
              <a:t>Stackable AFO </a:t>
            </a:r>
            <a:r>
              <a:rPr lang="en-US" sz="3200" dirty="0" err="1" smtClean="0">
                <a:solidFill>
                  <a:srgbClr val="FF0000"/>
                </a:solidFill>
                <a:latin typeface="Calibri" pitchFamily="34" charset="0"/>
              </a:rPr>
              <a:t>vs</a:t>
            </a:r>
            <a:r>
              <a:rPr lang="en-US" sz="3200" dirty="0" smtClean="0">
                <a:solidFill>
                  <a:srgbClr val="FF0000"/>
                </a:solidFill>
                <a:latin typeface="Calibri" pitchFamily="34" charset="0"/>
              </a:rPr>
              <a:t> RFO</a:t>
            </a:r>
            <a:endParaRPr lang="en-US" sz="3200" dirty="0">
              <a:solidFill>
                <a:srgbClr val="FF0000"/>
              </a:solidFill>
              <a:latin typeface="Calibri" pitchFamily="34" charset="0"/>
            </a:endParaRPr>
          </a:p>
        </p:txBody>
      </p:sp>
      <p:pic>
        <p:nvPicPr>
          <p:cNvPr id="3074" name="Picture 2" descr="S:\AOS REEL\SHANE VS AFO\223_2343.JPG"/>
          <p:cNvPicPr>
            <a:picLocks noChangeAspect="1" noChangeArrowheads="1"/>
          </p:cNvPicPr>
          <p:nvPr/>
        </p:nvPicPr>
        <p:blipFill>
          <a:blip r:embed="rId2" cstate="email"/>
          <a:srcRect/>
          <a:stretch>
            <a:fillRect/>
          </a:stretch>
        </p:blipFill>
        <p:spPr bwMode="auto">
          <a:xfrm>
            <a:off x="533400" y="1295400"/>
            <a:ext cx="4000093" cy="2667000"/>
          </a:xfrm>
          <a:prstGeom prst="rect">
            <a:avLst/>
          </a:prstGeom>
          <a:noFill/>
        </p:spPr>
      </p:pic>
      <p:pic>
        <p:nvPicPr>
          <p:cNvPr id="3075" name="Picture 3" descr="S:\AOS REEL\SHANE VS AFO\223_2341.JPG"/>
          <p:cNvPicPr>
            <a:picLocks noChangeAspect="1" noChangeArrowheads="1"/>
          </p:cNvPicPr>
          <p:nvPr/>
        </p:nvPicPr>
        <p:blipFill>
          <a:blip r:embed="rId3" cstate="email"/>
          <a:srcRect/>
          <a:stretch>
            <a:fillRect/>
          </a:stretch>
        </p:blipFill>
        <p:spPr bwMode="auto">
          <a:xfrm>
            <a:off x="4800600" y="1295400"/>
            <a:ext cx="3657600" cy="2677885"/>
          </a:xfrm>
          <a:prstGeom prst="rect">
            <a:avLst/>
          </a:prstGeom>
          <a:noFill/>
        </p:spPr>
      </p:pic>
      <p:sp>
        <p:nvSpPr>
          <p:cNvPr id="8" name="TextBox 7"/>
          <p:cNvSpPr txBox="1"/>
          <p:nvPr/>
        </p:nvSpPr>
        <p:spPr>
          <a:xfrm>
            <a:off x="533400" y="4114800"/>
            <a:ext cx="4114800" cy="646331"/>
          </a:xfrm>
          <a:prstGeom prst="rect">
            <a:avLst/>
          </a:prstGeom>
          <a:noFill/>
        </p:spPr>
        <p:txBody>
          <a:bodyPr wrap="square" rtlCol="0">
            <a:spAutoFit/>
          </a:bodyPr>
          <a:lstStyle/>
          <a:p>
            <a:r>
              <a:rPr lang="en-US" dirty="0" smtClean="0">
                <a:latin typeface="Calibri" pitchFamily="34" charset="0"/>
              </a:rPr>
              <a:t>AFO Stackable  with 30 ft divider payout</a:t>
            </a:r>
          </a:p>
          <a:p>
            <a:r>
              <a:rPr lang="en-US" dirty="0" smtClean="0">
                <a:latin typeface="Calibri" pitchFamily="34" charset="0"/>
              </a:rPr>
              <a:t>Built in handle, easy to pick up</a:t>
            </a:r>
            <a:endParaRPr lang="en-US" dirty="0">
              <a:latin typeface="Calibri" pitchFamily="34" charset="0"/>
            </a:endParaRPr>
          </a:p>
        </p:txBody>
      </p:sp>
      <p:sp>
        <p:nvSpPr>
          <p:cNvPr id="9" name="TextBox 8"/>
          <p:cNvSpPr txBox="1"/>
          <p:nvPr/>
        </p:nvSpPr>
        <p:spPr>
          <a:xfrm>
            <a:off x="4800600" y="4114800"/>
            <a:ext cx="3657600" cy="923330"/>
          </a:xfrm>
          <a:prstGeom prst="rect">
            <a:avLst/>
          </a:prstGeom>
          <a:noFill/>
        </p:spPr>
        <p:txBody>
          <a:bodyPr wrap="square" rtlCol="0">
            <a:spAutoFit/>
          </a:bodyPr>
          <a:lstStyle/>
          <a:p>
            <a:r>
              <a:rPr lang="en-US" dirty="0" smtClean="0">
                <a:latin typeface="Calibri" pitchFamily="34" charset="0"/>
              </a:rPr>
              <a:t>RFO  difficult to stack  with 8ft external windup payout</a:t>
            </a:r>
          </a:p>
          <a:p>
            <a:r>
              <a:rPr lang="en-US" dirty="0" smtClean="0">
                <a:latin typeface="Calibri" pitchFamily="34" charset="0"/>
              </a:rPr>
              <a:t>No handle, difficult to pick up</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762000"/>
          </a:xfrm>
          <a:prstGeom prst="rect">
            <a:avLst/>
          </a:prstGeom>
        </p:spPr>
        <p:txBody>
          <a:bodyPr/>
          <a:lstStyle/>
          <a:p>
            <a:r>
              <a:rPr lang="en-US" dirty="0" smtClean="0">
                <a:solidFill>
                  <a:srgbClr val="FF0000"/>
                </a:solidFill>
                <a:latin typeface="Calibri" pitchFamily="34" charset="0"/>
              </a:rPr>
              <a:t>AFO Accessories</a:t>
            </a:r>
            <a:endParaRPr lang="en-US" dirty="0">
              <a:solidFill>
                <a:srgbClr val="FF0000"/>
              </a:solidFill>
              <a:latin typeface="Calibri" pitchFamily="34" charset="0"/>
            </a:endParaRPr>
          </a:p>
        </p:txBody>
      </p:sp>
      <p:sp>
        <p:nvSpPr>
          <p:cNvPr id="3" name="Content Placeholder 2"/>
          <p:cNvSpPr>
            <a:spLocks noGrp="1"/>
          </p:cNvSpPr>
          <p:nvPr>
            <p:ph idx="4294967295"/>
          </p:nvPr>
        </p:nvSpPr>
        <p:spPr>
          <a:xfrm>
            <a:off x="533400" y="1295400"/>
            <a:ext cx="3352800" cy="4530725"/>
          </a:xfrm>
          <a:prstGeom prst="rect">
            <a:avLst/>
          </a:prstGeom>
        </p:spPr>
        <p:txBody>
          <a:bodyPr/>
          <a:lstStyle/>
          <a:p>
            <a:r>
              <a:rPr lang="en-US" sz="2800" dirty="0" smtClean="0">
                <a:latin typeface="Calibri" pitchFamily="34" charset="0"/>
              </a:rPr>
              <a:t>Reclaim Systems</a:t>
            </a:r>
          </a:p>
          <a:p>
            <a:pPr lvl="1"/>
            <a:r>
              <a:rPr lang="en-US" sz="2400" dirty="0" smtClean="0">
                <a:latin typeface="Calibri" pitchFamily="34" charset="0"/>
              </a:rPr>
              <a:t>Case/Cradle</a:t>
            </a:r>
          </a:p>
          <a:p>
            <a:pPr lvl="1"/>
            <a:r>
              <a:rPr lang="en-US" sz="2400" dirty="0" smtClean="0">
                <a:latin typeface="Calibri" pitchFamily="34" charset="0"/>
              </a:rPr>
              <a:t>Tri-pod</a:t>
            </a:r>
          </a:p>
          <a:p>
            <a:pPr lvl="1"/>
            <a:r>
              <a:rPr lang="en-US" sz="2400" dirty="0" smtClean="0">
                <a:latin typeface="Calibri" pitchFamily="34" charset="0"/>
              </a:rPr>
              <a:t>Bumper attachment</a:t>
            </a:r>
          </a:p>
          <a:p>
            <a:pPr lvl="1"/>
            <a:r>
              <a:rPr lang="en-US" sz="2400" dirty="0" smtClean="0">
                <a:latin typeface="Calibri" pitchFamily="34" charset="0"/>
              </a:rPr>
              <a:t>Back Pack</a:t>
            </a:r>
          </a:p>
          <a:p>
            <a:pPr lvl="1"/>
            <a:r>
              <a:rPr lang="en-US" sz="2400" dirty="0" smtClean="0">
                <a:latin typeface="Calibri" pitchFamily="34" charset="0"/>
              </a:rPr>
              <a:t>A-Frame</a:t>
            </a:r>
            <a:endParaRPr lang="en-US" dirty="0" smtClean="0">
              <a:latin typeface="Calibri" pitchFamily="34" charset="0"/>
            </a:endParaRPr>
          </a:p>
          <a:p>
            <a:r>
              <a:rPr lang="en-US" sz="2800" dirty="0" smtClean="0">
                <a:latin typeface="Calibri" pitchFamily="34" charset="0"/>
              </a:rPr>
              <a:t>Cleaning kits</a:t>
            </a:r>
            <a:endParaRPr lang="en-US" sz="2800" dirty="0">
              <a:latin typeface="Calibri" pitchFamily="34" charset="0"/>
            </a:endParaRPr>
          </a:p>
        </p:txBody>
      </p:sp>
      <p:pic>
        <p:nvPicPr>
          <p:cNvPr id="1026" name="Picture 2" descr="L:\DATASHEET DEVELOPMENT\aos reel\Reel stand Pictures\Reel Stand 1.jpg"/>
          <p:cNvPicPr>
            <a:picLocks noChangeAspect="1" noChangeArrowheads="1"/>
          </p:cNvPicPr>
          <p:nvPr/>
        </p:nvPicPr>
        <p:blipFill>
          <a:blip r:embed="rId2" cstate="email"/>
          <a:srcRect/>
          <a:stretch>
            <a:fillRect/>
          </a:stretch>
        </p:blipFill>
        <p:spPr bwMode="auto">
          <a:xfrm>
            <a:off x="6400800" y="2590800"/>
            <a:ext cx="2209800" cy="1473350"/>
          </a:xfrm>
          <a:prstGeom prst="rect">
            <a:avLst/>
          </a:prstGeom>
          <a:noFill/>
          <a:ln>
            <a:solidFill>
              <a:schemeClr val="tx1"/>
            </a:solidFill>
          </a:ln>
        </p:spPr>
      </p:pic>
      <p:pic>
        <p:nvPicPr>
          <p:cNvPr id="1028" name="Picture 4" descr="S:\ROBOT PROJECT\slip ring pictures\100_0338.JPG"/>
          <p:cNvPicPr>
            <a:picLocks noChangeAspect="1" noChangeArrowheads="1"/>
          </p:cNvPicPr>
          <p:nvPr/>
        </p:nvPicPr>
        <p:blipFill>
          <a:blip r:embed="rId3" cstate="email"/>
          <a:srcRect/>
          <a:stretch>
            <a:fillRect/>
          </a:stretch>
        </p:blipFill>
        <p:spPr bwMode="auto">
          <a:xfrm>
            <a:off x="3962400" y="762000"/>
            <a:ext cx="2133600" cy="1600200"/>
          </a:xfrm>
          <a:prstGeom prst="rect">
            <a:avLst/>
          </a:prstGeom>
          <a:noFill/>
          <a:ln>
            <a:solidFill>
              <a:schemeClr val="tx1"/>
            </a:solidFill>
          </a:ln>
        </p:spPr>
      </p:pic>
      <p:pic>
        <p:nvPicPr>
          <p:cNvPr id="11" name="Picture 10" descr="AO-067073.jpg"/>
          <p:cNvPicPr>
            <a:picLocks noChangeAspect="1"/>
          </p:cNvPicPr>
          <p:nvPr/>
        </p:nvPicPr>
        <p:blipFill>
          <a:blip r:embed="rId4" cstate="email"/>
          <a:stretch>
            <a:fillRect/>
          </a:stretch>
        </p:blipFill>
        <p:spPr>
          <a:xfrm>
            <a:off x="6248400" y="533400"/>
            <a:ext cx="2436489" cy="1828800"/>
          </a:xfrm>
          <a:prstGeom prst="rect">
            <a:avLst/>
          </a:prstGeom>
          <a:ln>
            <a:solidFill>
              <a:schemeClr val="tx1"/>
            </a:solidFill>
          </a:ln>
        </p:spPr>
      </p:pic>
      <p:pic>
        <p:nvPicPr>
          <p:cNvPr id="12" name="Picture 11" descr="AO-005.jpg"/>
          <p:cNvPicPr>
            <a:picLocks noChangeAspect="1"/>
          </p:cNvPicPr>
          <p:nvPr/>
        </p:nvPicPr>
        <p:blipFill>
          <a:blip r:embed="rId5" cstate="email"/>
          <a:stretch>
            <a:fillRect/>
          </a:stretch>
        </p:blipFill>
        <p:spPr>
          <a:xfrm>
            <a:off x="3962400" y="2743200"/>
            <a:ext cx="2111188" cy="2286000"/>
          </a:xfrm>
          <a:prstGeom prst="rect">
            <a:avLst/>
          </a:prstGeom>
          <a:ln>
            <a:solidFill>
              <a:schemeClr val="tx1"/>
            </a:solidFill>
          </a:ln>
        </p:spPr>
      </p:pic>
      <p:pic>
        <p:nvPicPr>
          <p:cNvPr id="13" name="Picture 12" descr="AO-067103.jpg"/>
          <p:cNvPicPr>
            <a:picLocks noChangeAspect="1"/>
          </p:cNvPicPr>
          <p:nvPr/>
        </p:nvPicPr>
        <p:blipFill>
          <a:blip r:embed="rId6" cstate="email"/>
          <a:stretch>
            <a:fillRect/>
          </a:stretch>
        </p:blipFill>
        <p:spPr>
          <a:xfrm>
            <a:off x="6400800" y="4267200"/>
            <a:ext cx="2209800" cy="16560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457200" y="533400"/>
            <a:ext cx="8229600" cy="4114800"/>
          </a:xfrm>
          <a:prstGeom prst="rect">
            <a:avLst/>
          </a:prstGeom>
        </p:spPr>
        <p:txBody>
          <a:bodyPr/>
          <a:lstStyle/>
          <a:p>
            <a:pPr eaLnBrk="1" hangingPunct="1"/>
            <a:r>
              <a:rPr lang="en-US" sz="3200" dirty="0" smtClean="0">
                <a:solidFill>
                  <a:srgbClr val="FF0000"/>
                </a:solidFill>
                <a:effectLst/>
                <a:latin typeface="Calibri" pitchFamily="34" charset="0"/>
              </a:rPr>
              <a:t>ST Connectors</a:t>
            </a:r>
            <a:br>
              <a:rPr lang="en-US" sz="3200" dirty="0" smtClean="0">
                <a:solidFill>
                  <a:srgbClr val="FF0000"/>
                </a:solidFill>
                <a:effectLst/>
                <a:latin typeface="Calibri" pitchFamily="34" charset="0"/>
              </a:rPr>
            </a:br>
            <a:r>
              <a:rPr lang="en-US" sz="3200" dirty="0" smtClean="0">
                <a:solidFill>
                  <a:srgbClr val="FF0000"/>
                </a:solidFill>
                <a:effectLst/>
                <a:latin typeface="Calibri" pitchFamily="34" charset="0"/>
              </a:rPr>
              <a:t>“Single Terminus” </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All connectors are plugs and mate using an ST adapter</a:t>
            </a:r>
            <a:br>
              <a:rPr lang="en-US" sz="2800" dirty="0" smtClean="0">
                <a:solidFill>
                  <a:schemeClr val="tx1"/>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400" dirty="0" smtClean="0">
                <a:solidFill>
                  <a:schemeClr val="tx1"/>
                </a:solidFill>
                <a:effectLst/>
                <a:latin typeface="Calibri" pitchFamily="34" charset="0"/>
              </a:rPr>
              <a:t>U.S. Military Specification version</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Extreme explosive shock and vibration applications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COTS -Commercial equivalents versions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Reliable harsh environments moderate vibration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endParaRPr lang="en-US" sz="4400" dirty="0" smtClean="0">
              <a:solidFill>
                <a:srgbClr val="FF0000"/>
              </a:solidFill>
              <a:effectLst/>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381000"/>
            <a:ext cx="8229600" cy="685800"/>
          </a:xfrm>
          <a:prstGeom prst="rect">
            <a:avLst/>
          </a:prstGeom>
        </p:spPr>
        <p:txBody>
          <a:bodyPr/>
          <a:lstStyle/>
          <a:p>
            <a:pPr eaLnBrk="1" hangingPunct="1"/>
            <a:r>
              <a:rPr lang="en-US" sz="3200" dirty="0" smtClean="0">
                <a:solidFill>
                  <a:srgbClr val="FF0000"/>
                </a:solidFill>
                <a:effectLst/>
                <a:latin typeface="Calibri" pitchFamily="34" charset="0"/>
              </a:rPr>
              <a:t>OCC-Dallas BACKPACK SYSTEMS </a:t>
            </a:r>
          </a:p>
        </p:txBody>
      </p:sp>
      <p:pic>
        <p:nvPicPr>
          <p:cNvPr id="28686" name="Picture 2" descr="AO-067090"/>
          <p:cNvPicPr>
            <a:picLocks noChangeAspect="1" noChangeArrowheads="1"/>
          </p:cNvPicPr>
          <p:nvPr/>
        </p:nvPicPr>
        <p:blipFill>
          <a:blip r:embed="rId3" cstate="email"/>
          <a:srcRect/>
          <a:stretch>
            <a:fillRect/>
          </a:stretch>
        </p:blipFill>
        <p:spPr bwMode="auto">
          <a:xfrm>
            <a:off x="4724400" y="914400"/>
            <a:ext cx="2838263" cy="2133600"/>
          </a:xfrm>
          <a:prstGeom prst="rect">
            <a:avLst/>
          </a:prstGeom>
          <a:noFill/>
          <a:ln w="9525">
            <a:solidFill>
              <a:schemeClr val="tx1"/>
            </a:solidFill>
            <a:miter lim="800000"/>
            <a:headEnd/>
            <a:tailEnd/>
          </a:ln>
        </p:spPr>
      </p:pic>
      <p:pic>
        <p:nvPicPr>
          <p:cNvPr id="28687" name="Picture 1" descr="AO-067101"/>
          <p:cNvPicPr>
            <a:picLocks noChangeAspect="1" noChangeArrowheads="1"/>
          </p:cNvPicPr>
          <p:nvPr/>
        </p:nvPicPr>
        <p:blipFill>
          <a:blip r:embed="rId4" cstate="email"/>
          <a:srcRect/>
          <a:stretch>
            <a:fillRect/>
          </a:stretch>
        </p:blipFill>
        <p:spPr bwMode="auto">
          <a:xfrm>
            <a:off x="609600" y="914400"/>
            <a:ext cx="2942767" cy="2209800"/>
          </a:xfrm>
          <a:prstGeom prst="rect">
            <a:avLst/>
          </a:prstGeom>
          <a:noFill/>
          <a:ln w="9525">
            <a:solidFill>
              <a:schemeClr val="tx1"/>
            </a:solidFill>
            <a:miter lim="800000"/>
            <a:headEnd/>
            <a:tailEnd/>
          </a:ln>
        </p:spPr>
      </p:pic>
      <p:sp>
        <p:nvSpPr>
          <p:cNvPr id="28688" name="Text Box 3"/>
          <p:cNvSpPr txBox="1">
            <a:spLocks noChangeArrowheads="1"/>
          </p:cNvSpPr>
          <p:nvPr/>
        </p:nvSpPr>
        <p:spPr bwMode="auto">
          <a:xfrm>
            <a:off x="533400" y="3352800"/>
            <a:ext cx="7620000" cy="2209800"/>
          </a:xfrm>
          <a:prstGeom prst="rect">
            <a:avLst/>
          </a:prstGeom>
          <a:solidFill>
            <a:schemeClr val="tx1"/>
          </a:solidFill>
          <a:ln w="9525">
            <a:noFill/>
            <a:miter lim="800000"/>
            <a:headEnd/>
            <a:tailEnd/>
          </a:ln>
        </p:spPr>
        <p:txBody>
          <a:bodyPr/>
          <a:lstStyle/>
          <a:p>
            <a:pPr>
              <a:spcAft>
                <a:spcPts val="1000"/>
              </a:spcAft>
            </a:pPr>
            <a:r>
              <a:rPr lang="en-US" sz="1400" u="sng" dirty="0">
                <a:solidFill>
                  <a:schemeClr val="bg1"/>
                </a:solidFill>
                <a:latin typeface="Tahoma" pitchFamily="34" charset="0"/>
              </a:rPr>
              <a:t>FEATURES &amp; BENEFITS</a:t>
            </a:r>
            <a:r>
              <a:rPr lang="en-US" sz="1400" dirty="0">
                <a:solidFill>
                  <a:schemeClr val="bg1"/>
                </a:solidFill>
                <a:latin typeface="Tahoma" pitchFamily="34" charset="0"/>
              </a:rPr>
              <a:t>	</a:t>
            </a:r>
            <a:endParaRPr lang="en-US" sz="2400" dirty="0">
              <a:solidFill>
                <a:schemeClr val="bg1"/>
              </a:solidFill>
              <a:latin typeface="Times New Roman" pitchFamily="18" charset="0"/>
            </a:endParaRPr>
          </a:p>
          <a:p>
            <a:pPr>
              <a:spcAft>
                <a:spcPts val="1000"/>
              </a:spcAft>
            </a:pPr>
            <a:r>
              <a:rPr lang="en-US" sz="1400" b="1" dirty="0">
                <a:solidFill>
                  <a:schemeClr val="bg1"/>
                </a:solidFill>
                <a:latin typeface="Tahoma" pitchFamily="34" charset="0"/>
              </a:rPr>
              <a:t>MODULAR DESIGN	   </a:t>
            </a:r>
            <a:r>
              <a:rPr lang="en-US" sz="1400" b="1" dirty="0" smtClean="0">
                <a:solidFill>
                  <a:schemeClr val="bg1"/>
                </a:solidFill>
                <a:latin typeface="Tahoma" pitchFamily="34" charset="0"/>
              </a:rPr>
              <a:t>		</a:t>
            </a:r>
            <a:r>
              <a:rPr lang="en-US" sz="1200" dirty="0" smtClean="0">
                <a:solidFill>
                  <a:schemeClr val="bg1"/>
                </a:solidFill>
                <a:latin typeface="Tahoma" pitchFamily="34" charset="0"/>
              </a:rPr>
              <a:t>BACK </a:t>
            </a:r>
            <a:r>
              <a:rPr lang="en-US" sz="1200" dirty="0">
                <a:solidFill>
                  <a:schemeClr val="bg1"/>
                </a:solidFill>
                <a:latin typeface="Tahoma" pitchFamily="34" charset="0"/>
              </a:rPr>
              <a:t>PACK INTEGRATES WITH </a:t>
            </a:r>
            <a:r>
              <a:rPr lang="en-US" sz="1200" dirty="0" smtClean="0">
                <a:solidFill>
                  <a:schemeClr val="bg1"/>
                </a:solidFill>
                <a:latin typeface="Tahoma" pitchFamily="34" charset="0"/>
              </a:rPr>
              <a:t>OCC AFO </a:t>
            </a:r>
            <a:r>
              <a:rPr lang="en-US" sz="1200" dirty="0">
                <a:solidFill>
                  <a:schemeClr val="bg1"/>
                </a:solidFill>
                <a:latin typeface="Tahoma" pitchFamily="34" charset="0"/>
              </a:rPr>
              <a:t>STYLE REEL </a:t>
            </a:r>
            <a:r>
              <a:rPr lang="en-US" sz="1200" dirty="0" smtClean="0">
                <a:solidFill>
                  <a:schemeClr val="bg1"/>
                </a:solidFill>
                <a:latin typeface="Tahoma" pitchFamily="34" charset="0"/>
              </a:rPr>
              <a:t>				SYSTEMS</a:t>
            </a:r>
            <a:r>
              <a:rPr lang="en-US" sz="1200" dirty="0">
                <a:solidFill>
                  <a:schemeClr val="bg1"/>
                </a:solidFill>
                <a:latin typeface="Tahoma" pitchFamily="34" charset="0"/>
              </a:rPr>
              <a:t>	</a:t>
            </a:r>
            <a:endParaRPr lang="en-US" sz="2400" dirty="0">
              <a:solidFill>
                <a:schemeClr val="bg1"/>
              </a:solidFill>
              <a:latin typeface="Times New Roman" pitchFamily="18" charset="0"/>
            </a:endParaRPr>
          </a:p>
          <a:p>
            <a:pPr>
              <a:spcAft>
                <a:spcPts val="1000"/>
              </a:spcAft>
            </a:pPr>
            <a:r>
              <a:rPr lang="en-US" sz="1400" b="1" dirty="0">
                <a:solidFill>
                  <a:schemeClr val="bg1"/>
                </a:solidFill>
                <a:latin typeface="Tahoma" pitchFamily="34" charset="0"/>
              </a:rPr>
              <a:t>LIGHT WEIGHT CONSTRUCTION	</a:t>
            </a:r>
            <a:r>
              <a:rPr lang="en-US" sz="1200" dirty="0">
                <a:solidFill>
                  <a:schemeClr val="bg1"/>
                </a:solidFill>
                <a:latin typeface="Tahoma" pitchFamily="34" charset="0"/>
              </a:rPr>
              <a:t>BOTH REEL AND BACK PACK FRAME BUILT WITH 					LIGHT WEIGHT YET DURABLE MATERIALS	</a:t>
            </a:r>
            <a:endParaRPr lang="en-US" sz="2400" dirty="0">
              <a:solidFill>
                <a:schemeClr val="bg1"/>
              </a:solidFill>
              <a:latin typeface="Times New Roman" pitchFamily="18" charset="0"/>
            </a:endParaRPr>
          </a:p>
          <a:p>
            <a:pPr>
              <a:spcAft>
                <a:spcPts val="1000"/>
              </a:spcAft>
            </a:pPr>
            <a:r>
              <a:rPr lang="en-US" sz="1400" b="1" dirty="0">
                <a:solidFill>
                  <a:schemeClr val="bg1"/>
                </a:solidFill>
                <a:latin typeface="Tahoma" pitchFamily="34" charset="0"/>
              </a:rPr>
              <a:t>SELECTION OF REELS	</a:t>
            </a:r>
            <a:r>
              <a:rPr lang="en-US" sz="1400" b="1" dirty="0" smtClean="0">
                <a:solidFill>
                  <a:schemeClr val="bg1"/>
                </a:solidFill>
                <a:latin typeface="Tahoma" pitchFamily="34" charset="0"/>
              </a:rPr>
              <a:t>	</a:t>
            </a:r>
            <a:r>
              <a:rPr lang="en-US" sz="1200" dirty="0" smtClean="0">
                <a:solidFill>
                  <a:schemeClr val="bg1"/>
                </a:solidFill>
                <a:latin typeface="Tahoma" pitchFamily="34" charset="0"/>
              </a:rPr>
              <a:t>SELECTION </a:t>
            </a:r>
            <a:r>
              <a:rPr lang="en-US" sz="1200" dirty="0">
                <a:solidFill>
                  <a:schemeClr val="bg1"/>
                </a:solidFill>
                <a:latin typeface="Tahoma" pitchFamily="34" charset="0"/>
              </a:rPr>
              <a:t>OF 100M, 300M OR 500M REEL OPTIONS	</a:t>
            </a:r>
            <a:endParaRPr lang="en-US" sz="2400" dirty="0">
              <a:solidFill>
                <a:schemeClr val="bg1"/>
              </a:solidFill>
              <a:latin typeface="Times New Roman" pitchFamily="18" charset="0"/>
            </a:endParaRPr>
          </a:p>
          <a:p>
            <a:pPr>
              <a:spcAft>
                <a:spcPts val="1000"/>
              </a:spcAft>
            </a:pPr>
            <a:r>
              <a:rPr lang="en-US" sz="1400" b="1" dirty="0">
                <a:solidFill>
                  <a:schemeClr val="bg1"/>
                </a:solidFill>
                <a:latin typeface="Tahoma" pitchFamily="34" charset="0"/>
              </a:rPr>
              <a:t>SLIP RING OPTION		</a:t>
            </a:r>
            <a:r>
              <a:rPr lang="en-US" sz="1400" b="1" dirty="0" smtClean="0">
                <a:solidFill>
                  <a:schemeClr val="bg1"/>
                </a:solidFill>
                <a:latin typeface="Tahoma" pitchFamily="34" charset="0"/>
              </a:rPr>
              <a:t>	</a:t>
            </a:r>
            <a:r>
              <a:rPr lang="en-US" sz="1200" dirty="0" smtClean="0">
                <a:solidFill>
                  <a:schemeClr val="bg1"/>
                </a:solidFill>
                <a:latin typeface="Tahoma" pitchFamily="34" charset="0"/>
              </a:rPr>
              <a:t>ENABLES </a:t>
            </a:r>
            <a:r>
              <a:rPr lang="en-US" sz="1200" dirty="0">
                <a:solidFill>
                  <a:schemeClr val="bg1"/>
                </a:solidFill>
                <a:latin typeface="Tahoma" pitchFamily="34" charset="0"/>
              </a:rPr>
              <a:t>UN-INTERRUPTIBLE SIGNAL TRANSMISSION </a:t>
            </a:r>
            <a:r>
              <a:rPr lang="en-US" sz="1200" dirty="0" smtClean="0">
                <a:solidFill>
                  <a:schemeClr val="bg1"/>
                </a:solidFill>
                <a:latin typeface="Tahoma" pitchFamily="34" charset="0"/>
              </a:rPr>
              <a:t>				DURING DEPLOYMENT </a:t>
            </a:r>
            <a:r>
              <a:rPr lang="en-US" sz="1200" dirty="0">
                <a:solidFill>
                  <a:schemeClr val="bg1"/>
                </a:solidFill>
                <a:latin typeface="Tahoma" pitchFamily="34" charset="0"/>
              </a:rPr>
              <a:t>OR ACQUISITION	</a:t>
            </a:r>
            <a:endParaRPr lang="en-US" sz="2400" dirty="0">
              <a:solidFill>
                <a:schemeClr val="bg1"/>
              </a:solidFill>
              <a:latin typeface="Times New Roman" pitchFamily="18" charset="0"/>
            </a:endParaRPr>
          </a:p>
          <a:p>
            <a:endParaRPr lang="en-US"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icture 009"/>
          <p:cNvPicPr>
            <a:picLocks noGrp="1" noChangeAspect="1" noChangeArrowheads="1"/>
          </p:cNvPicPr>
          <p:nvPr>
            <p:ph type="ctrTitle" sz="quarter" idx="4294967295"/>
          </p:nvPr>
        </p:nvPicPr>
        <p:blipFill>
          <a:blip r:embed="rId2" cstate="email"/>
          <a:srcRect/>
          <a:stretch>
            <a:fillRect/>
          </a:stretch>
        </p:blipFill>
        <p:spPr>
          <a:xfrm>
            <a:off x="914399" y="1143000"/>
            <a:ext cx="3243263" cy="2223122"/>
          </a:xfrm>
          <a:prstGeom prst="rect">
            <a:avLst/>
          </a:prstGeom>
          <a:noFill/>
        </p:spPr>
      </p:pic>
      <p:pic>
        <p:nvPicPr>
          <p:cNvPr id="17411" name="Picture 5" descr="Picture 010"/>
          <p:cNvPicPr>
            <a:picLocks noChangeAspect="1" noChangeArrowheads="1"/>
          </p:cNvPicPr>
          <p:nvPr/>
        </p:nvPicPr>
        <p:blipFill>
          <a:blip r:embed="rId3" cstate="email"/>
          <a:srcRect/>
          <a:stretch>
            <a:fillRect/>
          </a:stretch>
        </p:blipFill>
        <p:spPr bwMode="auto">
          <a:xfrm>
            <a:off x="914400" y="3657600"/>
            <a:ext cx="3124200" cy="2111728"/>
          </a:xfrm>
          <a:prstGeom prst="rect">
            <a:avLst/>
          </a:prstGeom>
          <a:noFill/>
          <a:ln w="9525">
            <a:noFill/>
            <a:miter lim="800000"/>
            <a:headEnd/>
            <a:tailEnd/>
          </a:ln>
        </p:spPr>
      </p:pic>
      <p:pic>
        <p:nvPicPr>
          <p:cNvPr id="17412" name="Picture 6" descr="Picture 012"/>
          <p:cNvPicPr>
            <a:picLocks noChangeAspect="1" noChangeArrowheads="1"/>
          </p:cNvPicPr>
          <p:nvPr/>
        </p:nvPicPr>
        <p:blipFill>
          <a:blip r:embed="rId4" cstate="email"/>
          <a:srcRect/>
          <a:stretch>
            <a:fillRect/>
          </a:stretch>
        </p:blipFill>
        <p:spPr bwMode="auto">
          <a:xfrm>
            <a:off x="5105400" y="3657600"/>
            <a:ext cx="2819400" cy="2293495"/>
          </a:xfrm>
          <a:prstGeom prst="rect">
            <a:avLst/>
          </a:prstGeom>
          <a:noFill/>
          <a:ln w="9525">
            <a:noFill/>
            <a:miter lim="800000"/>
            <a:headEnd/>
            <a:tailEnd/>
          </a:ln>
        </p:spPr>
      </p:pic>
      <p:sp>
        <p:nvSpPr>
          <p:cNvPr id="17413" name="Text Box 7"/>
          <p:cNvSpPr txBox="1">
            <a:spLocks noChangeArrowheads="1"/>
          </p:cNvSpPr>
          <p:nvPr/>
        </p:nvSpPr>
        <p:spPr bwMode="auto">
          <a:xfrm>
            <a:off x="4840288" y="1052513"/>
            <a:ext cx="4052887" cy="584775"/>
          </a:xfrm>
          <a:prstGeom prst="rect">
            <a:avLst/>
          </a:prstGeom>
          <a:noFill/>
          <a:ln w="9525">
            <a:noFill/>
            <a:miter lim="800000"/>
            <a:headEnd/>
            <a:tailEnd/>
          </a:ln>
        </p:spPr>
        <p:txBody>
          <a:bodyPr>
            <a:spAutoFit/>
          </a:bodyPr>
          <a:lstStyle/>
          <a:p>
            <a:r>
              <a:rPr lang="en-US" sz="1600" b="1" dirty="0">
                <a:latin typeface="Calibri" pitchFamily="34" charset="0"/>
              </a:rPr>
              <a:t>1) Reel axle retracted and securely attached to vehicle fender bumper guard for transport</a:t>
            </a:r>
          </a:p>
        </p:txBody>
      </p:sp>
      <p:sp>
        <p:nvSpPr>
          <p:cNvPr id="17414" name="Text Box 8"/>
          <p:cNvSpPr txBox="1">
            <a:spLocks noChangeArrowheads="1"/>
          </p:cNvSpPr>
          <p:nvPr/>
        </p:nvSpPr>
        <p:spPr bwMode="auto">
          <a:xfrm>
            <a:off x="4840288" y="1731963"/>
            <a:ext cx="3944937" cy="584775"/>
          </a:xfrm>
          <a:prstGeom prst="rect">
            <a:avLst/>
          </a:prstGeom>
          <a:noFill/>
          <a:ln w="9525">
            <a:noFill/>
            <a:miter lim="800000"/>
            <a:headEnd/>
            <a:tailEnd/>
          </a:ln>
        </p:spPr>
        <p:txBody>
          <a:bodyPr>
            <a:spAutoFit/>
          </a:bodyPr>
          <a:lstStyle/>
          <a:p>
            <a:r>
              <a:rPr lang="en-US" sz="1600" b="1" dirty="0">
                <a:latin typeface="Calibri" pitchFamily="34" charset="0"/>
              </a:rPr>
              <a:t>2) Axle has been extended to side of vehicle, ready for reel mounting</a:t>
            </a:r>
            <a:endParaRPr lang="en-US" dirty="0">
              <a:latin typeface="Calibri" pitchFamily="34" charset="0"/>
            </a:endParaRPr>
          </a:p>
        </p:txBody>
      </p:sp>
      <p:sp>
        <p:nvSpPr>
          <p:cNvPr id="17415" name="Text Box 10"/>
          <p:cNvSpPr txBox="1">
            <a:spLocks noChangeArrowheads="1"/>
          </p:cNvSpPr>
          <p:nvPr/>
        </p:nvSpPr>
        <p:spPr bwMode="auto">
          <a:xfrm>
            <a:off x="4840288" y="2297113"/>
            <a:ext cx="3676650" cy="1323439"/>
          </a:xfrm>
          <a:prstGeom prst="rect">
            <a:avLst/>
          </a:prstGeom>
          <a:noFill/>
          <a:ln w="9525">
            <a:noFill/>
            <a:miter lim="800000"/>
            <a:headEnd/>
            <a:tailEnd/>
          </a:ln>
        </p:spPr>
        <p:txBody>
          <a:bodyPr>
            <a:spAutoFit/>
          </a:bodyPr>
          <a:lstStyle/>
          <a:p>
            <a:r>
              <a:rPr lang="en-US" sz="1600" b="1" dirty="0">
                <a:latin typeface="Calibri" pitchFamily="34" charset="0"/>
              </a:rPr>
              <a:t>3) Two AFO-100 (capacity 100 meters of 6.0 mm cable each) reels mounted on reel axle ready for deployment – Can also accommodate AFO-300 and AFO-500 reels</a:t>
            </a:r>
          </a:p>
        </p:txBody>
      </p:sp>
      <p:sp>
        <p:nvSpPr>
          <p:cNvPr id="17416" name="Line 11"/>
          <p:cNvSpPr>
            <a:spLocks noChangeShapeType="1"/>
          </p:cNvSpPr>
          <p:nvPr/>
        </p:nvSpPr>
        <p:spPr bwMode="auto">
          <a:xfrm>
            <a:off x="6096000" y="3428999"/>
            <a:ext cx="627063" cy="792163"/>
          </a:xfrm>
          <a:prstGeom prst="line">
            <a:avLst/>
          </a:prstGeom>
          <a:noFill/>
          <a:ln w="9525">
            <a:solidFill>
              <a:srgbClr val="FF0000"/>
            </a:solidFill>
            <a:round/>
            <a:headEnd/>
            <a:tailEnd type="triangle" w="med" len="med"/>
          </a:ln>
        </p:spPr>
        <p:txBody>
          <a:bodyPr/>
          <a:lstStyle/>
          <a:p>
            <a:endParaRPr lang="en-US" dirty="0">
              <a:latin typeface="Calibri" pitchFamily="34" charset="0"/>
            </a:endParaRPr>
          </a:p>
        </p:txBody>
      </p:sp>
      <p:sp>
        <p:nvSpPr>
          <p:cNvPr id="17417" name="Line 12"/>
          <p:cNvSpPr>
            <a:spLocks noChangeShapeType="1"/>
          </p:cNvSpPr>
          <p:nvPr/>
        </p:nvSpPr>
        <p:spPr bwMode="auto">
          <a:xfrm flipH="1">
            <a:off x="2971799" y="2014538"/>
            <a:ext cx="1868488" cy="3014662"/>
          </a:xfrm>
          <a:prstGeom prst="line">
            <a:avLst/>
          </a:prstGeom>
          <a:noFill/>
          <a:ln w="9525">
            <a:solidFill>
              <a:srgbClr val="FF0000"/>
            </a:solidFill>
            <a:round/>
            <a:headEnd/>
            <a:tailEnd type="triangle" w="med" len="med"/>
          </a:ln>
        </p:spPr>
        <p:txBody>
          <a:bodyPr/>
          <a:lstStyle/>
          <a:p>
            <a:endParaRPr lang="en-US" dirty="0">
              <a:latin typeface="Calibri" pitchFamily="34" charset="0"/>
            </a:endParaRPr>
          </a:p>
        </p:txBody>
      </p:sp>
      <p:sp>
        <p:nvSpPr>
          <p:cNvPr id="17418" name="Line 13"/>
          <p:cNvSpPr>
            <a:spLocks noChangeShapeType="1"/>
          </p:cNvSpPr>
          <p:nvPr/>
        </p:nvSpPr>
        <p:spPr bwMode="auto">
          <a:xfrm flipH="1">
            <a:off x="2666999" y="1335088"/>
            <a:ext cx="2173288" cy="569912"/>
          </a:xfrm>
          <a:prstGeom prst="line">
            <a:avLst/>
          </a:prstGeom>
          <a:noFill/>
          <a:ln w="9525">
            <a:solidFill>
              <a:srgbClr val="FF0000"/>
            </a:solidFill>
            <a:round/>
            <a:headEnd/>
            <a:tailEnd type="triangle" w="med" len="med"/>
          </a:ln>
        </p:spPr>
        <p:txBody>
          <a:bodyPr/>
          <a:lstStyle/>
          <a:p>
            <a:endParaRPr lang="en-US" dirty="0">
              <a:latin typeface="Calibri" pitchFamily="34" charset="0"/>
            </a:endParaRPr>
          </a:p>
        </p:txBody>
      </p:sp>
      <p:sp>
        <p:nvSpPr>
          <p:cNvPr id="17420" name="Text Box 17"/>
          <p:cNvSpPr txBox="1">
            <a:spLocks noChangeArrowheads="1"/>
          </p:cNvSpPr>
          <p:nvPr/>
        </p:nvSpPr>
        <p:spPr bwMode="auto">
          <a:xfrm>
            <a:off x="533400" y="304800"/>
            <a:ext cx="7729537" cy="830997"/>
          </a:xfrm>
          <a:prstGeom prst="rect">
            <a:avLst/>
          </a:prstGeom>
          <a:noFill/>
          <a:ln w="9525">
            <a:noFill/>
            <a:miter lim="800000"/>
            <a:headEnd/>
            <a:tailEnd/>
          </a:ln>
        </p:spPr>
        <p:txBody>
          <a:bodyPr>
            <a:spAutoFit/>
          </a:bodyPr>
          <a:lstStyle/>
          <a:p>
            <a:r>
              <a:rPr lang="en-US" sz="3200" b="1" dirty="0">
                <a:solidFill>
                  <a:srgbClr val="FF0000"/>
                </a:solidFill>
                <a:latin typeface="Calibri" pitchFamily="34" charset="0"/>
              </a:rPr>
              <a:t>AFO Reel Mounting System</a:t>
            </a:r>
          </a:p>
          <a:p>
            <a:r>
              <a:rPr lang="en-US" sz="1600" b="1" dirty="0">
                <a:solidFill>
                  <a:srgbClr val="FF0000"/>
                </a:solidFill>
                <a:latin typeface="Calibri" pitchFamily="34" charset="0"/>
              </a:rPr>
              <a:t>Vehicle Frame Mount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457200" y="457200"/>
            <a:ext cx="7772400" cy="609600"/>
          </a:xfrm>
          <a:prstGeom prst="rect">
            <a:avLst/>
          </a:prstGeom>
        </p:spPr>
        <p:txBody>
          <a:bodyPr/>
          <a:lstStyle/>
          <a:p>
            <a:pPr eaLnBrk="1" hangingPunct="1"/>
            <a:r>
              <a:rPr lang="en-US" sz="3200" dirty="0" smtClean="0">
                <a:solidFill>
                  <a:srgbClr val="FF0000"/>
                </a:solidFill>
                <a:effectLst/>
                <a:latin typeface="Calibri" pitchFamily="34" charset="0"/>
              </a:rPr>
              <a:t>CLEANING KITS</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endParaRPr lang="en-US" sz="4400" dirty="0" smtClean="0">
              <a:solidFill>
                <a:srgbClr val="FF0000"/>
              </a:solidFill>
              <a:effectLst/>
              <a:latin typeface="Calibri" pitchFamily="34" charset="0"/>
            </a:endParaRPr>
          </a:p>
        </p:txBody>
      </p:sp>
      <p:sp>
        <p:nvSpPr>
          <p:cNvPr id="8" name="Rectangle 7"/>
          <p:cNvSpPr/>
          <p:nvPr/>
        </p:nvSpPr>
        <p:spPr>
          <a:xfrm>
            <a:off x="609600" y="1066800"/>
            <a:ext cx="7543800" cy="3244158"/>
          </a:xfrm>
          <a:prstGeom prst="rect">
            <a:avLst/>
          </a:prstGeom>
        </p:spPr>
        <p:txBody>
          <a:bodyPr wrap="square">
            <a:spAutoFit/>
          </a:bodyPr>
          <a:lstStyle/>
          <a:p>
            <a:pPr marL="231775" indent="-231775">
              <a:lnSpc>
                <a:spcPct val="150000"/>
              </a:lnSpc>
              <a:buFont typeface="Arial" pitchFamily="34" charset="0"/>
              <a:buChar char="•"/>
            </a:pPr>
            <a:r>
              <a:rPr lang="en-US" sz="2800" dirty="0" smtClean="0">
                <a:latin typeface="Calibri" pitchFamily="34" charset="0"/>
              </a:rPr>
              <a:t>Specific to connector family</a:t>
            </a:r>
          </a:p>
          <a:p>
            <a:pPr marL="231775" indent="-231775">
              <a:lnSpc>
                <a:spcPct val="150000"/>
              </a:lnSpc>
              <a:buFont typeface="Arial" pitchFamily="34" charset="0"/>
              <a:buChar char="•"/>
            </a:pPr>
            <a:r>
              <a:rPr lang="en-US" sz="2800" dirty="0" smtClean="0">
                <a:latin typeface="Calibri" pitchFamily="34" charset="0"/>
              </a:rPr>
              <a:t>Option for reels and transit cases</a:t>
            </a:r>
          </a:p>
          <a:p>
            <a:pPr marL="231775" indent="-231775">
              <a:lnSpc>
                <a:spcPct val="150000"/>
              </a:lnSpc>
              <a:buFont typeface="Arial" pitchFamily="34" charset="0"/>
              <a:buChar char="•"/>
            </a:pPr>
            <a:r>
              <a:rPr lang="en-US" sz="2800" dirty="0" smtClean="0">
                <a:latin typeface="Calibri" pitchFamily="34" charset="0"/>
              </a:rPr>
              <a:t>Sell as stand alone kits also</a:t>
            </a:r>
          </a:p>
          <a:p>
            <a:pPr marL="231775" indent="-231775">
              <a:lnSpc>
                <a:spcPct val="150000"/>
              </a:lnSpc>
              <a:buFont typeface="Arial" pitchFamily="34" charset="0"/>
              <a:buChar char="•"/>
            </a:pPr>
            <a:r>
              <a:rPr lang="en-US" sz="2800" dirty="0" smtClean="0">
                <a:latin typeface="Calibri" pitchFamily="34" charset="0"/>
              </a:rPr>
              <a:t>For all customers saves downtime in field</a:t>
            </a:r>
            <a:br>
              <a:rPr lang="en-US" sz="2800" dirty="0" smtClean="0">
                <a:latin typeface="Calibri" pitchFamily="34" charset="0"/>
              </a:rPr>
            </a:b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81000" y="228600"/>
            <a:ext cx="8229600" cy="685800"/>
          </a:xfrm>
          <a:prstGeom prst="rect">
            <a:avLst/>
          </a:prstGeom>
        </p:spPr>
        <p:txBody>
          <a:bodyPr/>
          <a:lstStyle/>
          <a:p>
            <a:pPr eaLnBrk="1" hangingPunct="1"/>
            <a:r>
              <a:rPr lang="en-US" sz="3200" dirty="0" smtClean="0">
                <a:solidFill>
                  <a:srgbClr val="FF0000"/>
                </a:solidFill>
                <a:effectLst/>
                <a:latin typeface="Calibri" pitchFamily="34" charset="0"/>
              </a:rPr>
              <a:t>OCC-Dallas CLEANING KITS</a:t>
            </a:r>
          </a:p>
        </p:txBody>
      </p:sp>
      <p:sp>
        <p:nvSpPr>
          <p:cNvPr id="3" name="Content Placeholder 2"/>
          <p:cNvSpPr>
            <a:spLocks noGrp="1"/>
          </p:cNvSpPr>
          <p:nvPr>
            <p:ph idx="4294967295"/>
          </p:nvPr>
        </p:nvSpPr>
        <p:spPr>
          <a:xfrm>
            <a:off x="457200" y="838200"/>
            <a:ext cx="4191000" cy="2514600"/>
          </a:xfrm>
          <a:prstGeom prst="rect">
            <a:avLst/>
          </a:prstGeom>
        </p:spPr>
        <p:txBody>
          <a:bodyPr/>
          <a:lstStyle/>
          <a:p>
            <a:pPr eaLnBrk="1" hangingPunct="1">
              <a:defRPr/>
            </a:pPr>
            <a:r>
              <a:rPr lang="en-US" sz="2400" dirty="0" smtClean="0">
                <a:solidFill>
                  <a:srgbClr val="FF0000"/>
                </a:solidFill>
                <a:latin typeface="Calibri" pitchFamily="34" charset="0"/>
              </a:rPr>
              <a:t>CLEANING KITS</a:t>
            </a:r>
          </a:p>
          <a:p>
            <a:pPr lvl="1" eaLnBrk="1" hangingPunct="1">
              <a:defRPr/>
            </a:pPr>
            <a:r>
              <a:rPr lang="en-US" sz="2000" dirty="0" smtClean="0">
                <a:latin typeface="Calibri" pitchFamily="34" charset="0"/>
              </a:rPr>
              <a:t>Originally seen as an accommodation as a result of a service call.  Putting these into reels and making them generally available by product family is merely an extension of the overall customer support we want to provide. </a:t>
            </a:r>
          </a:p>
          <a:p>
            <a:pPr lvl="1" eaLnBrk="1" hangingPunct="1">
              <a:defRPr/>
            </a:pPr>
            <a:endParaRPr lang="en-US" sz="1000" dirty="0" smtClean="0">
              <a:latin typeface="Calibri" pitchFamily="34" charset="0"/>
            </a:endParaRPr>
          </a:p>
          <a:p>
            <a:pPr lvl="1" eaLnBrk="1" hangingPunct="1">
              <a:defRPr/>
            </a:pPr>
            <a:endParaRPr lang="en-US" sz="2000" dirty="0" smtClean="0">
              <a:latin typeface="Calibri" pitchFamily="34" charset="0"/>
            </a:endParaRPr>
          </a:p>
          <a:p>
            <a:pPr eaLnBrk="1" hangingPunct="1">
              <a:defRPr/>
            </a:pPr>
            <a:endParaRPr lang="en-US" sz="2000" dirty="0" smtClean="0">
              <a:latin typeface="Calibri" pitchFamily="34" charset="0"/>
            </a:endParaRPr>
          </a:p>
        </p:txBody>
      </p:sp>
      <p:pic>
        <p:nvPicPr>
          <p:cNvPr id="29702" name="Picture 3"/>
          <p:cNvPicPr>
            <a:picLocks noChangeAspect="1" noChangeArrowheads="1"/>
          </p:cNvPicPr>
          <p:nvPr/>
        </p:nvPicPr>
        <p:blipFill>
          <a:blip r:embed="rId3" cstate="print"/>
          <a:srcRect/>
          <a:stretch>
            <a:fillRect/>
          </a:stretch>
        </p:blipFill>
        <p:spPr bwMode="auto">
          <a:xfrm>
            <a:off x="4876800" y="838200"/>
            <a:ext cx="4071938" cy="4876800"/>
          </a:xfrm>
          <a:prstGeom prst="rect">
            <a:avLst/>
          </a:prstGeom>
          <a:noFill/>
          <a:ln w="9525">
            <a:noFill/>
            <a:miter lim="800000"/>
            <a:headEnd/>
            <a:tailEnd/>
          </a:ln>
        </p:spPr>
      </p:pic>
      <p:pic>
        <p:nvPicPr>
          <p:cNvPr id="29703" name="Picture 5"/>
          <p:cNvPicPr>
            <a:picLocks noChangeAspect="1" noChangeArrowheads="1"/>
          </p:cNvPicPr>
          <p:nvPr/>
        </p:nvPicPr>
        <p:blipFill>
          <a:blip r:embed="rId4" cstate="email"/>
          <a:srcRect/>
          <a:stretch>
            <a:fillRect/>
          </a:stretch>
        </p:blipFill>
        <p:spPr bwMode="auto">
          <a:xfrm>
            <a:off x="1371600" y="3810000"/>
            <a:ext cx="2743200" cy="18438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457200" y="381000"/>
            <a:ext cx="6858000" cy="533400"/>
          </a:xfrm>
          <a:prstGeom prst="rect">
            <a:avLst/>
          </a:prstGeom>
          <a:noFill/>
          <a:ln w="9525">
            <a:noFill/>
            <a:miter lim="800000"/>
            <a:headEnd/>
            <a:tailEnd/>
          </a:ln>
          <a:effectLst/>
        </p:spPr>
        <p:txBody>
          <a:bodyPr anchor="t" anchorCtr="0"/>
          <a:lstStyle/>
          <a:p>
            <a:pPr>
              <a:defRPr/>
            </a:pPr>
            <a:r>
              <a:rPr lang="en-US" sz="3200" dirty="0">
                <a:solidFill>
                  <a:srgbClr val="FF0000"/>
                </a:solidFill>
                <a:latin typeface="Calibri" pitchFamily="34" charset="0"/>
                <a:cs typeface="+mn-cs"/>
              </a:rPr>
              <a:t>Rugged RJ-45 PRODUCT FAMILY</a:t>
            </a:r>
          </a:p>
        </p:txBody>
      </p:sp>
      <p:sp>
        <p:nvSpPr>
          <p:cNvPr id="1031" name="Text Box 27"/>
          <p:cNvSpPr txBox="1">
            <a:spLocks noChangeArrowheads="1"/>
          </p:cNvSpPr>
          <p:nvPr/>
        </p:nvSpPr>
        <p:spPr bwMode="auto">
          <a:xfrm>
            <a:off x="3200400" y="5638800"/>
            <a:ext cx="1475084" cy="553998"/>
          </a:xfrm>
          <a:prstGeom prst="rect">
            <a:avLst/>
          </a:prstGeom>
          <a:noFill/>
          <a:ln w="9525">
            <a:noFill/>
            <a:miter lim="800000"/>
            <a:headEnd/>
            <a:tailEnd/>
          </a:ln>
        </p:spPr>
        <p:txBody>
          <a:bodyPr wrap="none">
            <a:spAutoFit/>
          </a:bodyPr>
          <a:lstStyle/>
          <a:p>
            <a:pPr eaLnBrk="0" hangingPunct="0"/>
            <a:r>
              <a:rPr lang="en-US" sz="1000" dirty="0">
                <a:solidFill>
                  <a:schemeClr val="bg1"/>
                </a:solidFill>
                <a:latin typeface="Calibri" pitchFamily="34" charset="0"/>
              </a:rPr>
              <a:t>FEMALE PLUG</a:t>
            </a:r>
          </a:p>
          <a:p>
            <a:pPr eaLnBrk="0" hangingPunct="0"/>
            <a:r>
              <a:rPr lang="en-US" sz="1000" dirty="0">
                <a:solidFill>
                  <a:schemeClr val="bg1"/>
                </a:solidFill>
                <a:latin typeface="Calibri" pitchFamily="34" charset="0"/>
              </a:rPr>
              <a:t>4 – FIBER OPTIC </a:t>
            </a:r>
          </a:p>
          <a:p>
            <a:pPr eaLnBrk="0" hangingPunct="0"/>
            <a:r>
              <a:rPr lang="en-US" sz="1000" dirty="0">
                <a:solidFill>
                  <a:schemeClr val="bg1"/>
                </a:solidFill>
                <a:latin typeface="Calibri" pitchFamily="34" charset="0"/>
              </a:rPr>
              <a:t>2 – ELECTRICAL SOCKETS</a:t>
            </a:r>
          </a:p>
        </p:txBody>
      </p:sp>
      <p:sp>
        <p:nvSpPr>
          <p:cNvPr id="1032" name="Text Box 28"/>
          <p:cNvSpPr txBox="1">
            <a:spLocks noChangeArrowheads="1"/>
          </p:cNvSpPr>
          <p:nvPr/>
        </p:nvSpPr>
        <p:spPr bwMode="auto">
          <a:xfrm>
            <a:off x="6324600" y="5638800"/>
            <a:ext cx="1447800" cy="396875"/>
          </a:xfrm>
          <a:prstGeom prst="rect">
            <a:avLst/>
          </a:prstGeom>
          <a:noFill/>
          <a:ln w="9525">
            <a:noFill/>
            <a:miter lim="800000"/>
            <a:headEnd/>
            <a:tailEnd/>
          </a:ln>
        </p:spPr>
        <p:txBody>
          <a:bodyPr>
            <a:spAutoFit/>
          </a:bodyPr>
          <a:lstStyle/>
          <a:p>
            <a:pPr eaLnBrk="0" hangingPunct="0"/>
            <a:r>
              <a:rPr lang="en-US" sz="1000" dirty="0">
                <a:solidFill>
                  <a:schemeClr val="bg1"/>
                </a:solidFill>
                <a:latin typeface="Calibri" pitchFamily="34" charset="0"/>
              </a:rPr>
              <a:t>MALE PLUG</a:t>
            </a:r>
          </a:p>
          <a:p>
            <a:pPr eaLnBrk="0" hangingPunct="0"/>
            <a:r>
              <a:rPr lang="en-US" sz="1000" dirty="0">
                <a:solidFill>
                  <a:schemeClr val="bg1"/>
                </a:solidFill>
                <a:latin typeface="Calibri" pitchFamily="34" charset="0"/>
              </a:rPr>
              <a:t>6 – FIBER OPTIC </a:t>
            </a:r>
          </a:p>
        </p:txBody>
      </p:sp>
      <p:sp>
        <p:nvSpPr>
          <p:cNvPr id="1033" name="Text Box 29"/>
          <p:cNvSpPr txBox="1">
            <a:spLocks noChangeArrowheads="1"/>
          </p:cNvSpPr>
          <p:nvPr/>
        </p:nvSpPr>
        <p:spPr bwMode="auto">
          <a:xfrm>
            <a:off x="2438400" y="5029200"/>
            <a:ext cx="470000" cy="369332"/>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Calibri" pitchFamily="34" charset="0"/>
              </a:rPr>
              <a:t>OR</a:t>
            </a:r>
          </a:p>
        </p:txBody>
      </p:sp>
      <p:sp>
        <p:nvSpPr>
          <p:cNvPr id="1034" name="Text Box 30"/>
          <p:cNvSpPr txBox="1">
            <a:spLocks noChangeArrowheads="1"/>
          </p:cNvSpPr>
          <p:nvPr/>
        </p:nvSpPr>
        <p:spPr bwMode="auto">
          <a:xfrm>
            <a:off x="5199063" y="5013325"/>
            <a:ext cx="470000" cy="369332"/>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Calibri" pitchFamily="34" charset="0"/>
              </a:rPr>
              <a:t>OR</a:t>
            </a:r>
          </a:p>
        </p:txBody>
      </p:sp>
      <p:sp>
        <p:nvSpPr>
          <p:cNvPr id="1035" name="Rectangle 18"/>
          <p:cNvSpPr>
            <a:spLocks noChangeArrowheads="1"/>
          </p:cNvSpPr>
          <p:nvPr/>
        </p:nvSpPr>
        <p:spPr bwMode="auto">
          <a:xfrm>
            <a:off x="533400" y="1143000"/>
            <a:ext cx="4419600" cy="2677656"/>
          </a:xfrm>
          <a:prstGeom prst="rect">
            <a:avLst/>
          </a:prstGeom>
          <a:noFill/>
          <a:ln w="9525">
            <a:noFill/>
            <a:miter lim="800000"/>
            <a:headEnd/>
            <a:tailEnd/>
          </a:ln>
        </p:spPr>
        <p:txBody>
          <a:bodyPr wrap="square">
            <a:spAutoFit/>
          </a:bodyPr>
          <a:lstStyle/>
          <a:p>
            <a:pPr marL="231775" indent="-231775" eaLnBrk="0" hangingPunct="0">
              <a:buFont typeface="Arial" pitchFamily="34" charset="0"/>
              <a:buChar char="•"/>
            </a:pPr>
            <a:r>
              <a:rPr lang="en-US" sz="2400" dirty="0">
                <a:latin typeface="Calibri" pitchFamily="34" charset="0"/>
              </a:rPr>
              <a:t>SMALL PROFILE</a:t>
            </a:r>
          </a:p>
          <a:p>
            <a:pPr marL="231775" indent="-231775" eaLnBrk="0" hangingPunct="0">
              <a:buFont typeface="Arial" pitchFamily="34" charset="0"/>
              <a:buChar char="•"/>
            </a:pPr>
            <a:r>
              <a:rPr lang="en-US" sz="2400" dirty="0">
                <a:latin typeface="Calibri" pitchFamily="34" charset="0"/>
              </a:rPr>
              <a:t>SEALED (IP67)</a:t>
            </a:r>
          </a:p>
          <a:p>
            <a:pPr marL="231775" indent="-231775" eaLnBrk="0" hangingPunct="0">
              <a:buFont typeface="Arial" pitchFamily="34" charset="0"/>
              <a:buChar char="•"/>
            </a:pPr>
            <a:r>
              <a:rPr lang="en-US" sz="2400" dirty="0">
                <a:latin typeface="Calibri" pitchFamily="34" charset="0"/>
              </a:rPr>
              <a:t>NO TOOLS REQUIRED</a:t>
            </a:r>
          </a:p>
          <a:p>
            <a:pPr marL="231775" indent="-231775" eaLnBrk="0" hangingPunct="0">
              <a:buFont typeface="Arial" pitchFamily="34" charset="0"/>
              <a:buChar char="•"/>
            </a:pPr>
            <a:r>
              <a:rPr lang="en-US" sz="2400" dirty="0">
                <a:latin typeface="Calibri" pitchFamily="34" charset="0"/>
              </a:rPr>
              <a:t>SHOCK / VIBRATION RESISTANT</a:t>
            </a:r>
          </a:p>
          <a:p>
            <a:pPr marL="231775" indent="-231775" eaLnBrk="0" hangingPunct="0">
              <a:buFont typeface="Arial" pitchFamily="34" charset="0"/>
              <a:buChar char="•"/>
            </a:pPr>
            <a:r>
              <a:rPr lang="en-US" sz="2400" dirty="0">
                <a:latin typeface="Calibri" pitchFamily="34" charset="0"/>
              </a:rPr>
              <a:t>EMI PROTECTED</a:t>
            </a:r>
          </a:p>
          <a:p>
            <a:pPr marL="231775" indent="-231775" eaLnBrk="0" hangingPunct="0">
              <a:buFont typeface="Arial" pitchFamily="34" charset="0"/>
              <a:buChar char="•"/>
            </a:pPr>
            <a:r>
              <a:rPr lang="en-US" sz="2400" dirty="0">
                <a:latin typeface="Calibri" pitchFamily="34" charset="0"/>
              </a:rPr>
              <a:t>RoHS </a:t>
            </a:r>
            <a:r>
              <a:rPr lang="en-US" sz="2400" dirty="0" smtClean="0">
                <a:latin typeface="Calibri" pitchFamily="34" charset="0"/>
              </a:rPr>
              <a:t>COMPLIANT</a:t>
            </a:r>
          </a:p>
          <a:p>
            <a:pPr marL="231775" indent="-231775" eaLnBrk="0" hangingPunct="0">
              <a:buFont typeface="Arial" pitchFamily="34" charset="0"/>
              <a:buChar char="•"/>
            </a:pPr>
            <a:r>
              <a:rPr lang="en-US" sz="2400" dirty="0" smtClean="0">
                <a:latin typeface="Calibri" pitchFamily="34" charset="0"/>
              </a:rPr>
              <a:t>EASY TO REMOVE DUST COVER</a:t>
            </a:r>
            <a:endParaRPr lang="en-US" sz="2400" dirty="0">
              <a:latin typeface="Calibri" pitchFamily="34" charset="0"/>
            </a:endParaRPr>
          </a:p>
        </p:txBody>
      </p:sp>
      <p:pic>
        <p:nvPicPr>
          <p:cNvPr id="1037" name="Picture 5"/>
          <p:cNvPicPr>
            <a:picLocks noChangeAspect="1" noChangeArrowheads="1"/>
          </p:cNvPicPr>
          <p:nvPr/>
        </p:nvPicPr>
        <p:blipFill>
          <a:blip r:embed="rId3" cstate="print"/>
          <a:srcRect/>
          <a:stretch>
            <a:fillRect/>
          </a:stretch>
        </p:blipFill>
        <p:spPr bwMode="auto">
          <a:xfrm>
            <a:off x="5638800" y="2667000"/>
            <a:ext cx="3048000" cy="1602377"/>
          </a:xfrm>
          <a:prstGeom prst="rect">
            <a:avLst/>
          </a:prstGeom>
          <a:noFill/>
          <a:ln w="9525">
            <a:solidFill>
              <a:schemeClr val="tx1"/>
            </a:solidFill>
            <a:miter lim="800000"/>
            <a:headEnd/>
            <a:tailEnd/>
          </a:ln>
        </p:spPr>
      </p:pic>
      <p:pic>
        <p:nvPicPr>
          <p:cNvPr id="1038" name="Picture 6"/>
          <p:cNvPicPr>
            <a:picLocks noChangeAspect="1" noChangeArrowheads="1"/>
          </p:cNvPicPr>
          <p:nvPr/>
        </p:nvPicPr>
        <p:blipFill>
          <a:blip r:embed="rId4" cstate="print"/>
          <a:srcRect/>
          <a:stretch>
            <a:fillRect/>
          </a:stretch>
        </p:blipFill>
        <p:spPr bwMode="auto">
          <a:xfrm>
            <a:off x="5791200" y="4419600"/>
            <a:ext cx="2895600" cy="1526620"/>
          </a:xfrm>
          <a:prstGeom prst="rect">
            <a:avLst/>
          </a:prstGeom>
          <a:noFill/>
          <a:ln w="9525">
            <a:solidFill>
              <a:schemeClr val="tx1"/>
            </a:solidFill>
            <a:miter lim="800000"/>
            <a:headEnd/>
            <a:tailEnd/>
          </a:ln>
        </p:spPr>
      </p:pic>
      <p:graphicFrame>
        <p:nvGraphicFramePr>
          <p:cNvPr id="1026" name="Object 7"/>
          <p:cNvGraphicFramePr>
            <a:graphicFrameLocks noChangeAspect="1"/>
          </p:cNvGraphicFramePr>
          <p:nvPr/>
        </p:nvGraphicFramePr>
        <p:xfrm>
          <a:off x="1255713" y="4073525"/>
          <a:ext cx="2454275" cy="1833563"/>
        </p:xfrm>
        <a:graphic>
          <a:graphicData uri="http://schemas.openxmlformats.org/presentationml/2006/ole">
            <p:oleObj spid="_x0000_s75778" name="HTML Document" r:id="rId5" imgW="7543665" imgH="5829300" progId="htmlfile">
              <p:link updateAutomatic="1"/>
            </p:oleObj>
          </a:graphicData>
        </a:graphic>
      </p:graphicFrame>
      <p:pic>
        <p:nvPicPr>
          <p:cNvPr id="15" name="Picture 5" descr="AO-067405.tif"/>
          <p:cNvPicPr>
            <a:picLocks noChangeAspect="1"/>
          </p:cNvPicPr>
          <p:nvPr/>
        </p:nvPicPr>
        <p:blipFill>
          <a:blip r:embed="rId6" cstate="email"/>
          <a:srcRect/>
          <a:stretch>
            <a:fillRect/>
          </a:stretch>
        </p:blipFill>
        <p:spPr bwMode="auto">
          <a:xfrm>
            <a:off x="6019800" y="533400"/>
            <a:ext cx="2667000" cy="200085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6858000" cy="685800"/>
          </a:xfrm>
          <a:prstGeom prst="rect">
            <a:avLst/>
          </a:prstGeom>
        </p:spPr>
        <p:txBody>
          <a:bodyPr/>
          <a:lstStyle/>
          <a:p>
            <a:pPr eaLnBrk="1" hangingPunct="1">
              <a:defRPr/>
            </a:pPr>
            <a:r>
              <a:rPr lang="en-US" sz="3200" dirty="0" smtClean="0">
                <a:solidFill>
                  <a:srgbClr val="FF0000"/>
                </a:solidFill>
                <a:effectLst/>
                <a:latin typeface="Calibri" pitchFamily="34" charset="0"/>
              </a:rPr>
              <a:t>COMPONENTS, ACCESSORIES</a:t>
            </a:r>
          </a:p>
        </p:txBody>
      </p:sp>
      <p:sp>
        <p:nvSpPr>
          <p:cNvPr id="9219" name="TextBox 3"/>
          <p:cNvSpPr txBox="1">
            <a:spLocks noChangeArrowheads="1"/>
          </p:cNvSpPr>
          <p:nvPr/>
        </p:nvSpPr>
        <p:spPr bwMode="auto">
          <a:xfrm>
            <a:off x="4572000" y="1066800"/>
            <a:ext cx="1314655" cy="646331"/>
          </a:xfrm>
          <a:prstGeom prst="rect">
            <a:avLst/>
          </a:prstGeom>
          <a:noFill/>
          <a:ln w="9525">
            <a:noFill/>
            <a:miter lim="800000"/>
            <a:headEnd/>
            <a:tailEnd/>
          </a:ln>
        </p:spPr>
        <p:txBody>
          <a:bodyPr wrap="none">
            <a:spAutoFit/>
          </a:bodyPr>
          <a:lstStyle/>
          <a:p>
            <a:r>
              <a:rPr lang="en-US" dirty="0">
                <a:latin typeface="Calibri" pitchFamily="34" charset="0"/>
              </a:rPr>
              <a:t>PLUG WITH </a:t>
            </a:r>
          </a:p>
          <a:p>
            <a:r>
              <a:rPr lang="en-US" dirty="0">
                <a:latin typeface="Calibri" pitchFamily="34" charset="0"/>
              </a:rPr>
              <a:t>BACK SHELL</a:t>
            </a:r>
          </a:p>
        </p:txBody>
      </p:sp>
      <p:sp>
        <p:nvSpPr>
          <p:cNvPr id="9220" name="TextBox 4"/>
          <p:cNvSpPr txBox="1">
            <a:spLocks noChangeArrowheads="1"/>
          </p:cNvSpPr>
          <p:nvPr/>
        </p:nvSpPr>
        <p:spPr bwMode="auto">
          <a:xfrm>
            <a:off x="4572000" y="2209800"/>
            <a:ext cx="2131353" cy="646331"/>
          </a:xfrm>
          <a:prstGeom prst="rect">
            <a:avLst/>
          </a:prstGeom>
          <a:noFill/>
          <a:ln w="9525">
            <a:noFill/>
            <a:miter lim="800000"/>
            <a:headEnd/>
            <a:tailEnd/>
          </a:ln>
        </p:spPr>
        <p:txBody>
          <a:bodyPr wrap="none">
            <a:spAutoFit/>
          </a:bodyPr>
          <a:lstStyle/>
          <a:p>
            <a:r>
              <a:rPr lang="en-US" dirty="0">
                <a:latin typeface="Calibri" pitchFamily="34" charset="0"/>
              </a:rPr>
              <a:t>IN-LINE RECEPTACLE </a:t>
            </a:r>
          </a:p>
          <a:p>
            <a:r>
              <a:rPr lang="en-US" dirty="0">
                <a:latin typeface="Calibri" pitchFamily="34" charset="0"/>
              </a:rPr>
              <a:t>WITH BACK SHELL</a:t>
            </a:r>
          </a:p>
        </p:txBody>
      </p:sp>
      <p:sp>
        <p:nvSpPr>
          <p:cNvPr id="9221" name="TextBox 5"/>
          <p:cNvSpPr txBox="1">
            <a:spLocks noChangeArrowheads="1"/>
          </p:cNvSpPr>
          <p:nvPr/>
        </p:nvSpPr>
        <p:spPr bwMode="auto">
          <a:xfrm>
            <a:off x="4495800" y="3581400"/>
            <a:ext cx="1865511" cy="923330"/>
          </a:xfrm>
          <a:prstGeom prst="rect">
            <a:avLst/>
          </a:prstGeom>
          <a:noFill/>
          <a:ln w="9525">
            <a:noFill/>
            <a:miter lim="800000"/>
            <a:headEnd/>
            <a:tailEnd/>
          </a:ln>
        </p:spPr>
        <p:txBody>
          <a:bodyPr wrap="none">
            <a:spAutoFit/>
          </a:bodyPr>
          <a:lstStyle/>
          <a:p>
            <a:r>
              <a:rPr lang="en-US" dirty="0">
                <a:latin typeface="Calibri" pitchFamily="34" charset="0"/>
              </a:rPr>
              <a:t>FLANGE MOUNT </a:t>
            </a:r>
          </a:p>
          <a:p>
            <a:r>
              <a:rPr lang="en-US" dirty="0">
                <a:latin typeface="Calibri" pitchFamily="34" charset="0"/>
              </a:rPr>
              <a:t>RECEPTACLE  </a:t>
            </a:r>
          </a:p>
          <a:p>
            <a:r>
              <a:rPr lang="en-US" dirty="0">
                <a:latin typeface="Calibri" pitchFamily="34" charset="0"/>
              </a:rPr>
              <a:t>WITH BACK SHELL</a:t>
            </a:r>
          </a:p>
        </p:txBody>
      </p:sp>
      <p:pic>
        <p:nvPicPr>
          <p:cNvPr id="9222" name="Picture 6" descr="rj-45-rudded-con-SMALL.tif"/>
          <p:cNvPicPr>
            <a:picLocks noChangeAspect="1"/>
          </p:cNvPicPr>
          <p:nvPr/>
        </p:nvPicPr>
        <p:blipFill>
          <a:blip r:embed="rId2" cstate="email"/>
          <a:srcRect/>
          <a:stretch>
            <a:fillRect/>
          </a:stretch>
        </p:blipFill>
        <p:spPr bwMode="auto">
          <a:xfrm>
            <a:off x="6781800" y="2095500"/>
            <a:ext cx="1574800" cy="1181100"/>
          </a:xfrm>
          <a:prstGeom prst="rect">
            <a:avLst/>
          </a:prstGeom>
          <a:noFill/>
          <a:ln w="9525">
            <a:solidFill>
              <a:schemeClr val="tx1"/>
            </a:solidFill>
            <a:miter lim="800000"/>
            <a:headEnd/>
            <a:tailEnd/>
          </a:ln>
        </p:spPr>
      </p:pic>
      <p:pic>
        <p:nvPicPr>
          <p:cNvPr id="9223" name="Picture 8" descr="PLUG WITH BACKSHELL.jpg"/>
          <p:cNvPicPr>
            <a:picLocks noChangeAspect="1"/>
          </p:cNvPicPr>
          <p:nvPr/>
        </p:nvPicPr>
        <p:blipFill>
          <a:blip r:embed="rId3" cstate="email"/>
          <a:srcRect/>
          <a:stretch>
            <a:fillRect/>
          </a:stretch>
        </p:blipFill>
        <p:spPr bwMode="auto">
          <a:xfrm>
            <a:off x="6781800" y="762000"/>
            <a:ext cx="1544638" cy="1158875"/>
          </a:xfrm>
          <a:prstGeom prst="rect">
            <a:avLst/>
          </a:prstGeom>
          <a:noFill/>
          <a:ln w="9525">
            <a:solidFill>
              <a:schemeClr val="tx1"/>
            </a:solidFill>
            <a:miter lim="800000"/>
            <a:headEnd/>
            <a:tailEnd/>
          </a:ln>
        </p:spPr>
      </p:pic>
      <p:pic>
        <p:nvPicPr>
          <p:cNvPr id="9224" name="Picture 9" descr="FLNG WITH BACK SHELL.jpg"/>
          <p:cNvPicPr>
            <a:picLocks noChangeAspect="1"/>
          </p:cNvPicPr>
          <p:nvPr/>
        </p:nvPicPr>
        <p:blipFill>
          <a:blip r:embed="rId4" cstate="email"/>
          <a:srcRect/>
          <a:stretch>
            <a:fillRect/>
          </a:stretch>
        </p:blipFill>
        <p:spPr bwMode="auto">
          <a:xfrm>
            <a:off x="6781800" y="3505200"/>
            <a:ext cx="1574800" cy="1181100"/>
          </a:xfrm>
          <a:prstGeom prst="rect">
            <a:avLst/>
          </a:prstGeom>
          <a:noFill/>
          <a:ln w="9525">
            <a:solidFill>
              <a:schemeClr val="tx1"/>
            </a:solidFill>
            <a:miter lim="800000"/>
            <a:headEnd/>
            <a:tailEnd/>
          </a:ln>
        </p:spPr>
      </p:pic>
      <p:pic>
        <p:nvPicPr>
          <p:cNvPr id="9225" name="Picture 13" descr="ECRB0213UA.jpg"/>
          <p:cNvPicPr>
            <a:picLocks noChangeAspect="1"/>
          </p:cNvPicPr>
          <p:nvPr/>
        </p:nvPicPr>
        <p:blipFill>
          <a:blip r:embed="rId5" cstate="email"/>
          <a:srcRect/>
          <a:stretch>
            <a:fillRect/>
          </a:stretch>
        </p:blipFill>
        <p:spPr bwMode="auto">
          <a:xfrm>
            <a:off x="6781800" y="4876800"/>
            <a:ext cx="1587500" cy="1187450"/>
          </a:xfrm>
          <a:prstGeom prst="rect">
            <a:avLst/>
          </a:prstGeom>
          <a:noFill/>
          <a:ln w="9525">
            <a:solidFill>
              <a:schemeClr val="tx1"/>
            </a:solidFill>
            <a:miter lim="800000"/>
            <a:headEnd/>
            <a:tailEnd/>
          </a:ln>
        </p:spPr>
      </p:pic>
      <p:sp>
        <p:nvSpPr>
          <p:cNvPr id="15" name="TextBox 14"/>
          <p:cNvSpPr txBox="1"/>
          <p:nvPr/>
        </p:nvSpPr>
        <p:spPr>
          <a:xfrm>
            <a:off x="4495800" y="5029200"/>
            <a:ext cx="2037737" cy="923330"/>
          </a:xfrm>
          <a:prstGeom prst="rect">
            <a:avLst/>
          </a:prstGeom>
          <a:noFill/>
        </p:spPr>
        <p:txBody>
          <a:bodyPr wrap="none">
            <a:spAutoFit/>
          </a:bodyPr>
          <a:lstStyle/>
          <a:p>
            <a:pPr>
              <a:defRPr/>
            </a:pPr>
            <a:r>
              <a:rPr lang="en-US" dirty="0">
                <a:latin typeface="Calibri" pitchFamily="34" charset="0"/>
              </a:rPr>
              <a:t>BACK SHELL ONLY</a:t>
            </a:r>
          </a:p>
          <a:p>
            <a:pPr marL="177800" indent="-177800">
              <a:buFont typeface="Arial" pitchFamily="34" charset="0"/>
              <a:buChar char="•"/>
              <a:defRPr/>
            </a:pPr>
            <a:r>
              <a:rPr lang="en-US" sz="1200" dirty="0">
                <a:latin typeface="Calibri" pitchFamily="34" charset="0"/>
              </a:rPr>
              <a:t>CONDUCTIVE WITH </a:t>
            </a:r>
          </a:p>
          <a:p>
            <a:pPr marL="177800" indent="-177800">
              <a:defRPr/>
            </a:pPr>
            <a:r>
              <a:rPr lang="en-US" sz="1200" dirty="0">
                <a:latin typeface="Calibri" pitchFamily="34" charset="0"/>
              </a:rPr>
              <a:t>        OVER BRAID CABLE</a:t>
            </a:r>
          </a:p>
          <a:p>
            <a:pPr marL="177800" indent="-177800">
              <a:buFont typeface="Arial" pitchFamily="34" charset="0"/>
              <a:buChar char="•"/>
              <a:defRPr/>
            </a:pPr>
            <a:r>
              <a:rPr lang="en-US" sz="1200" dirty="0">
                <a:latin typeface="Calibri" pitchFamily="34" charset="0"/>
              </a:rPr>
              <a:t>PROVIDES 360º SHIELDING</a:t>
            </a:r>
          </a:p>
        </p:txBody>
      </p:sp>
      <p:sp>
        <p:nvSpPr>
          <p:cNvPr id="19" name="TextBox 18"/>
          <p:cNvSpPr txBox="1"/>
          <p:nvPr/>
        </p:nvSpPr>
        <p:spPr>
          <a:xfrm>
            <a:off x="457200" y="914400"/>
            <a:ext cx="3845348" cy="1200329"/>
          </a:xfrm>
          <a:prstGeom prst="rect">
            <a:avLst/>
          </a:prstGeom>
          <a:noFill/>
        </p:spPr>
        <p:txBody>
          <a:bodyPr wrap="none">
            <a:spAutoFit/>
          </a:bodyPr>
          <a:lstStyle/>
          <a:p>
            <a:pPr marL="177800" indent="-177800">
              <a:buFont typeface="Arial" pitchFamily="34" charset="0"/>
              <a:buChar char="•"/>
              <a:defRPr/>
            </a:pPr>
            <a:r>
              <a:rPr lang="en-US" dirty="0">
                <a:latin typeface="Calibri" pitchFamily="34" charset="0"/>
              </a:rPr>
              <a:t>AVAILABLE IN </a:t>
            </a:r>
            <a:r>
              <a:rPr lang="en-US" dirty="0" err="1">
                <a:latin typeface="Calibri" pitchFamily="34" charset="0"/>
              </a:rPr>
              <a:t>ZiNi</a:t>
            </a:r>
            <a:r>
              <a:rPr lang="en-US" dirty="0">
                <a:latin typeface="Calibri" pitchFamily="34" charset="0"/>
              </a:rPr>
              <a:t>, ANODIZE</a:t>
            </a:r>
          </a:p>
          <a:p>
            <a:pPr marL="177800" indent="-177800">
              <a:buFont typeface="Arial" pitchFamily="34" charset="0"/>
              <a:buChar char="•"/>
              <a:defRPr/>
            </a:pPr>
            <a:r>
              <a:rPr lang="en-US" dirty="0">
                <a:latin typeface="Calibri" pitchFamily="34" charset="0"/>
              </a:rPr>
              <a:t>INCLUDE SEALING GASKETS, O-RINGS</a:t>
            </a:r>
          </a:p>
          <a:p>
            <a:pPr marL="177800" indent="-177800">
              <a:buFont typeface="Arial" pitchFamily="34" charset="0"/>
              <a:buChar char="•"/>
              <a:defRPr/>
            </a:pPr>
            <a:r>
              <a:rPr lang="en-US" dirty="0">
                <a:latin typeface="Calibri" pitchFamily="34" charset="0"/>
              </a:rPr>
              <a:t>EMC/EMI OPTION </a:t>
            </a:r>
            <a:r>
              <a:rPr lang="en-US" dirty="0" err="1">
                <a:latin typeface="Calibri" pitchFamily="34" charset="0"/>
              </a:rPr>
              <a:t>ZiNi</a:t>
            </a:r>
            <a:endParaRPr lang="en-US" dirty="0">
              <a:latin typeface="Calibri" pitchFamily="34" charset="0"/>
            </a:endParaRPr>
          </a:p>
          <a:p>
            <a:pPr>
              <a:defRPr/>
            </a:pPr>
            <a:endParaRPr lang="en-US" dirty="0">
              <a:latin typeface="Calibri" pitchFamily="34" charset="0"/>
            </a:endParaRPr>
          </a:p>
        </p:txBody>
      </p:sp>
      <p:pic>
        <p:nvPicPr>
          <p:cNvPr id="9228" name="Picture 19" descr="PLUG DUST CAP.jpg"/>
          <p:cNvPicPr>
            <a:picLocks noChangeAspect="1"/>
          </p:cNvPicPr>
          <p:nvPr/>
        </p:nvPicPr>
        <p:blipFill>
          <a:blip r:embed="rId6" cstate="email"/>
          <a:srcRect/>
          <a:stretch>
            <a:fillRect/>
          </a:stretch>
        </p:blipFill>
        <p:spPr bwMode="auto">
          <a:xfrm>
            <a:off x="2514600" y="4876800"/>
            <a:ext cx="1600200" cy="1200150"/>
          </a:xfrm>
          <a:prstGeom prst="rect">
            <a:avLst/>
          </a:prstGeom>
          <a:noFill/>
          <a:ln w="9525">
            <a:solidFill>
              <a:schemeClr val="tx1"/>
            </a:solidFill>
            <a:miter lim="800000"/>
            <a:headEnd/>
            <a:tailEnd/>
          </a:ln>
        </p:spPr>
      </p:pic>
      <p:pic>
        <p:nvPicPr>
          <p:cNvPr id="9229" name="Picture 20" descr="DUST CAP- JAM NUT.jpg"/>
          <p:cNvPicPr>
            <a:picLocks noChangeAspect="1"/>
          </p:cNvPicPr>
          <p:nvPr/>
        </p:nvPicPr>
        <p:blipFill>
          <a:blip r:embed="rId7" cstate="email"/>
          <a:srcRect/>
          <a:stretch>
            <a:fillRect/>
          </a:stretch>
        </p:blipFill>
        <p:spPr bwMode="auto">
          <a:xfrm>
            <a:off x="2514600" y="1981201"/>
            <a:ext cx="1625101" cy="1219200"/>
          </a:xfrm>
          <a:prstGeom prst="rect">
            <a:avLst/>
          </a:prstGeom>
          <a:noFill/>
          <a:ln w="9525">
            <a:solidFill>
              <a:schemeClr val="tx1"/>
            </a:solidFill>
            <a:miter lim="800000"/>
            <a:headEnd/>
            <a:tailEnd/>
          </a:ln>
        </p:spPr>
      </p:pic>
      <p:pic>
        <p:nvPicPr>
          <p:cNvPr id="9230" name="Picture 21" descr="DUT CAP-FLANGE.jpg"/>
          <p:cNvPicPr>
            <a:picLocks noChangeAspect="1"/>
          </p:cNvPicPr>
          <p:nvPr/>
        </p:nvPicPr>
        <p:blipFill>
          <a:blip r:embed="rId8" cstate="email"/>
          <a:srcRect/>
          <a:stretch>
            <a:fillRect/>
          </a:stretch>
        </p:blipFill>
        <p:spPr bwMode="auto">
          <a:xfrm>
            <a:off x="2514600" y="3505200"/>
            <a:ext cx="1625600" cy="1219200"/>
          </a:xfrm>
          <a:prstGeom prst="rect">
            <a:avLst/>
          </a:prstGeom>
          <a:noFill/>
          <a:ln w="9525">
            <a:solidFill>
              <a:schemeClr val="tx1"/>
            </a:solidFill>
            <a:miter lim="800000"/>
            <a:headEnd/>
            <a:tailEnd/>
          </a:ln>
        </p:spPr>
      </p:pic>
      <p:sp>
        <p:nvSpPr>
          <p:cNvPr id="9231" name="TextBox 22"/>
          <p:cNvSpPr txBox="1">
            <a:spLocks noChangeArrowheads="1"/>
          </p:cNvSpPr>
          <p:nvPr/>
        </p:nvSpPr>
        <p:spPr bwMode="auto">
          <a:xfrm>
            <a:off x="533400" y="2286000"/>
            <a:ext cx="1514902" cy="646331"/>
          </a:xfrm>
          <a:prstGeom prst="rect">
            <a:avLst/>
          </a:prstGeom>
          <a:noFill/>
          <a:ln w="9525">
            <a:noFill/>
            <a:miter lim="800000"/>
            <a:headEnd/>
            <a:tailEnd/>
          </a:ln>
        </p:spPr>
        <p:txBody>
          <a:bodyPr wrap="none">
            <a:spAutoFit/>
          </a:bodyPr>
          <a:lstStyle/>
          <a:p>
            <a:r>
              <a:rPr lang="en-US" dirty="0">
                <a:latin typeface="Calibri" pitchFamily="34" charset="0"/>
              </a:rPr>
              <a:t>DUST CAP</a:t>
            </a:r>
          </a:p>
          <a:p>
            <a:r>
              <a:rPr lang="en-US" dirty="0">
                <a:latin typeface="Calibri" pitchFamily="34" charset="0"/>
              </a:rPr>
              <a:t>JAM NUT REC.</a:t>
            </a:r>
          </a:p>
        </p:txBody>
      </p:sp>
      <p:sp>
        <p:nvSpPr>
          <p:cNvPr id="9232" name="TextBox 23"/>
          <p:cNvSpPr txBox="1">
            <a:spLocks noChangeArrowheads="1"/>
          </p:cNvSpPr>
          <p:nvPr/>
        </p:nvSpPr>
        <p:spPr bwMode="auto">
          <a:xfrm>
            <a:off x="457200" y="3810000"/>
            <a:ext cx="1908408" cy="646331"/>
          </a:xfrm>
          <a:prstGeom prst="rect">
            <a:avLst/>
          </a:prstGeom>
          <a:noFill/>
          <a:ln w="9525">
            <a:noFill/>
            <a:miter lim="800000"/>
            <a:headEnd/>
            <a:tailEnd/>
          </a:ln>
        </p:spPr>
        <p:txBody>
          <a:bodyPr wrap="none">
            <a:spAutoFit/>
          </a:bodyPr>
          <a:lstStyle/>
          <a:p>
            <a:r>
              <a:rPr lang="en-US" dirty="0">
                <a:latin typeface="Calibri" pitchFamily="34" charset="0"/>
              </a:rPr>
              <a:t>DUST CAP</a:t>
            </a:r>
          </a:p>
          <a:p>
            <a:r>
              <a:rPr lang="en-US" dirty="0">
                <a:latin typeface="Calibri" pitchFamily="34" charset="0"/>
              </a:rPr>
              <a:t>FLANGE MNT REC.</a:t>
            </a:r>
          </a:p>
        </p:txBody>
      </p:sp>
      <p:sp>
        <p:nvSpPr>
          <p:cNvPr id="9233" name="TextBox 24"/>
          <p:cNvSpPr txBox="1">
            <a:spLocks noChangeArrowheads="1"/>
          </p:cNvSpPr>
          <p:nvPr/>
        </p:nvSpPr>
        <p:spPr bwMode="auto">
          <a:xfrm>
            <a:off x="457200" y="4953000"/>
            <a:ext cx="1119217" cy="646331"/>
          </a:xfrm>
          <a:prstGeom prst="rect">
            <a:avLst/>
          </a:prstGeom>
          <a:noFill/>
          <a:ln w="9525">
            <a:noFill/>
            <a:miter lim="800000"/>
            <a:headEnd/>
            <a:tailEnd/>
          </a:ln>
        </p:spPr>
        <p:txBody>
          <a:bodyPr wrap="none">
            <a:spAutoFit/>
          </a:bodyPr>
          <a:lstStyle/>
          <a:p>
            <a:r>
              <a:rPr lang="en-US" dirty="0">
                <a:latin typeface="Calibri" pitchFamily="34" charset="0"/>
              </a:rPr>
              <a:t>DUST CAP</a:t>
            </a:r>
          </a:p>
          <a:p>
            <a:r>
              <a:rPr lang="en-US" dirty="0">
                <a:latin typeface="Calibri" pitchFamily="34" charset="0"/>
              </a:rPr>
              <a:t>PLUG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610600" cy="609600"/>
          </a:xfrm>
          <a:prstGeom prst="rect">
            <a:avLst/>
          </a:prstGeom>
        </p:spPr>
        <p:txBody>
          <a:bodyPr/>
          <a:lstStyle/>
          <a:p>
            <a:pPr algn="l" eaLnBrk="1" hangingPunct="1">
              <a:defRPr/>
            </a:pPr>
            <a:r>
              <a:rPr lang="en-US" sz="3200" dirty="0" smtClean="0">
                <a:solidFill>
                  <a:srgbClr val="FF0000"/>
                </a:solidFill>
                <a:effectLst/>
                <a:latin typeface="Calibri" pitchFamily="34" charset="0"/>
              </a:rPr>
              <a:t>Competes with Leading Suppliers of Rugged RJ-45 </a:t>
            </a:r>
          </a:p>
        </p:txBody>
      </p:sp>
      <p:sp>
        <p:nvSpPr>
          <p:cNvPr id="3" name="Content Placeholder 2"/>
          <p:cNvSpPr>
            <a:spLocks noGrp="1"/>
          </p:cNvSpPr>
          <p:nvPr>
            <p:ph idx="4294967295"/>
          </p:nvPr>
        </p:nvSpPr>
        <p:spPr>
          <a:xfrm>
            <a:off x="457200" y="990600"/>
            <a:ext cx="5105400" cy="4530725"/>
          </a:xfrm>
          <a:prstGeom prst="rect">
            <a:avLst/>
          </a:prstGeom>
        </p:spPr>
        <p:txBody>
          <a:bodyPr/>
          <a:lstStyle/>
          <a:p>
            <a:pPr marL="457200" indent="-457200" eaLnBrk="1" hangingPunct="1">
              <a:buFont typeface="Wingdings" pitchFamily="2" charset="2"/>
              <a:buNone/>
              <a:defRPr/>
            </a:pPr>
            <a:r>
              <a:rPr lang="en-US" sz="2400" dirty="0" smtClean="0">
                <a:latin typeface="Calibri" pitchFamily="34" charset="0"/>
              </a:rPr>
              <a:t>Amphenol; RJ FIELD, </a:t>
            </a:r>
            <a:r>
              <a:rPr lang="en-US" sz="2400" dirty="0" err="1" smtClean="0">
                <a:latin typeface="Calibri" pitchFamily="34" charset="0"/>
              </a:rPr>
              <a:t>RJFTV</a:t>
            </a:r>
            <a:r>
              <a:rPr lang="en-US" sz="2400" dirty="0" smtClean="0">
                <a:latin typeface="Calibri" pitchFamily="34" charset="0"/>
              </a:rPr>
              <a:t> Receptacles</a:t>
            </a:r>
          </a:p>
          <a:p>
            <a:pPr marL="685800" lvl="1" indent="-228600" eaLnBrk="1" hangingPunct="1">
              <a:defRPr/>
            </a:pPr>
            <a:r>
              <a:rPr lang="en-US" sz="2000" dirty="0" smtClean="0">
                <a:latin typeface="Calibri" pitchFamily="34" charset="0"/>
              </a:rPr>
              <a:t>AOS Jam Nut, Flange Mount fit l RJ FIELD cut-out</a:t>
            </a:r>
          </a:p>
          <a:p>
            <a:pPr marL="685800" lvl="1" indent="-228600" eaLnBrk="1" hangingPunct="1">
              <a:defRPr/>
            </a:pPr>
            <a:r>
              <a:rPr lang="en-US" sz="2000" dirty="0" smtClean="0">
                <a:latin typeface="Calibri" pitchFamily="34" charset="0"/>
              </a:rPr>
              <a:t>R-JACK™ D38999 Jam Nut, Flange Mount Receptacles fit RJF TV cut-out</a:t>
            </a:r>
          </a:p>
          <a:p>
            <a:pPr marL="685800" lvl="1" indent="-228600" eaLnBrk="1" hangingPunct="1">
              <a:defRPr/>
            </a:pPr>
            <a:r>
              <a:rPr lang="en-US" sz="2000" dirty="0" smtClean="0">
                <a:latin typeface="Calibri" pitchFamily="34" charset="0"/>
              </a:rPr>
              <a:t>R-JACK™ Dust Caps are Smaller </a:t>
            </a:r>
          </a:p>
          <a:p>
            <a:pPr marL="1085850" lvl="2" eaLnBrk="1" hangingPunct="1">
              <a:tabLst>
                <a:tab pos="228600" algn="l"/>
              </a:tabLst>
              <a:defRPr/>
            </a:pPr>
            <a:r>
              <a:rPr lang="en-US" sz="1800" dirty="0" smtClean="0">
                <a:latin typeface="Calibri" pitchFamily="34" charset="0"/>
              </a:rPr>
              <a:t>Designed to allow higher density</a:t>
            </a:r>
          </a:p>
          <a:p>
            <a:pPr marL="1085850" lvl="2" eaLnBrk="1" hangingPunct="1">
              <a:defRPr/>
            </a:pPr>
            <a:r>
              <a:rPr lang="en-US" sz="1800" dirty="0" smtClean="0">
                <a:latin typeface="Calibri" pitchFamily="34" charset="0"/>
              </a:rPr>
              <a:t>Not compatible with RJ FIELD, </a:t>
            </a:r>
            <a:r>
              <a:rPr lang="en-US" sz="1800" dirty="0" err="1" smtClean="0">
                <a:latin typeface="Calibri" pitchFamily="34" charset="0"/>
              </a:rPr>
              <a:t>RJFTV</a:t>
            </a:r>
            <a:r>
              <a:rPr lang="en-US" sz="1800" dirty="0" smtClean="0">
                <a:latin typeface="Calibri" pitchFamily="34" charset="0"/>
              </a:rPr>
              <a:t> Dust Caps</a:t>
            </a:r>
          </a:p>
          <a:p>
            <a:pPr eaLnBrk="1" hangingPunct="1">
              <a:defRPr/>
            </a:pPr>
            <a:endParaRPr lang="en-US" dirty="0" smtClean="0">
              <a:latin typeface="Calibri" pitchFamily="34" charset="0"/>
            </a:endParaRPr>
          </a:p>
        </p:txBody>
      </p:sp>
      <p:pic>
        <p:nvPicPr>
          <p:cNvPr id="5124" name="Picture 3" descr="ECRJ0201U0.jpg"/>
          <p:cNvPicPr>
            <a:picLocks noChangeAspect="1"/>
          </p:cNvPicPr>
          <p:nvPr/>
        </p:nvPicPr>
        <p:blipFill>
          <a:blip r:embed="rId2" cstate="email"/>
          <a:srcRect/>
          <a:stretch>
            <a:fillRect/>
          </a:stretch>
        </p:blipFill>
        <p:spPr bwMode="auto">
          <a:xfrm>
            <a:off x="5562600" y="2438400"/>
            <a:ext cx="1676400" cy="1254125"/>
          </a:xfrm>
          <a:prstGeom prst="rect">
            <a:avLst/>
          </a:prstGeom>
          <a:noFill/>
          <a:ln w="9525">
            <a:solidFill>
              <a:schemeClr val="tx1"/>
            </a:solidFill>
            <a:miter lim="800000"/>
            <a:headEnd/>
            <a:tailEnd/>
          </a:ln>
        </p:spPr>
      </p:pic>
      <p:pic>
        <p:nvPicPr>
          <p:cNvPr id="5125" name="Picture 6" descr="jam nut.jpg"/>
          <p:cNvPicPr>
            <a:picLocks noChangeAspect="1"/>
          </p:cNvPicPr>
          <p:nvPr/>
        </p:nvPicPr>
        <p:blipFill>
          <a:blip r:embed="rId3" cstate="email"/>
          <a:srcRect/>
          <a:stretch>
            <a:fillRect/>
          </a:stretch>
        </p:blipFill>
        <p:spPr bwMode="auto">
          <a:xfrm>
            <a:off x="5537200" y="1066800"/>
            <a:ext cx="1625600" cy="1219200"/>
          </a:xfrm>
          <a:prstGeom prst="rect">
            <a:avLst/>
          </a:prstGeom>
          <a:noFill/>
          <a:ln w="9525">
            <a:solidFill>
              <a:schemeClr val="tx1"/>
            </a:solidFill>
            <a:miter lim="800000"/>
            <a:headEnd/>
            <a:tailEnd/>
          </a:ln>
        </p:spPr>
      </p:pic>
      <p:pic>
        <p:nvPicPr>
          <p:cNvPr id="5126" name="Picture 7" descr="flange mount.jpg"/>
          <p:cNvPicPr>
            <a:picLocks noChangeAspect="1"/>
          </p:cNvPicPr>
          <p:nvPr/>
        </p:nvPicPr>
        <p:blipFill>
          <a:blip r:embed="rId4" cstate="email"/>
          <a:srcRect/>
          <a:stretch>
            <a:fillRect/>
          </a:stretch>
        </p:blipFill>
        <p:spPr bwMode="auto">
          <a:xfrm>
            <a:off x="7315200" y="1066800"/>
            <a:ext cx="1625600" cy="1219200"/>
          </a:xfrm>
          <a:prstGeom prst="rect">
            <a:avLst/>
          </a:prstGeom>
          <a:noFill/>
          <a:ln w="9525">
            <a:solidFill>
              <a:schemeClr val="tx1"/>
            </a:solidFill>
            <a:miter lim="800000"/>
            <a:headEnd/>
            <a:tailEnd/>
          </a:ln>
        </p:spPr>
      </p:pic>
      <p:pic>
        <p:nvPicPr>
          <p:cNvPr id="5127" name="Picture 8" descr="contrast - d3889 vs r-jack.jpg"/>
          <p:cNvPicPr>
            <a:picLocks noChangeAspect="1"/>
          </p:cNvPicPr>
          <p:nvPr/>
        </p:nvPicPr>
        <p:blipFill>
          <a:blip r:embed="rId5" cstate="email"/>
          <a:srcRect/>
          <a:stretch>
            <a:fillRect/>
          </a:stretch>
        </p:blipFill>
        <p:spPr bwMode="auto">
          <a:xfrm>
            <a:off x="5562600" y="3886200"/>
            <a:ext cx="2362200" cy="1420813"/>
          </a:xfrm>
          <a:prstGeom prst="rect">
            <a:avLst/>
          </a:prstGeom>
          <a:noFill/>
          <a:ln w="9525">
            <a:solidFill>
              <a:schemeClr val="tx1"/>
            </a:solidFill>
            <a:miter lim="800000"/>
            <a:headEnd/>
            <a:tailEnd/>
          </a:ln>
        </p:spPr>
      </p:pic>
      <p:sp>
        <p:nvSpPr>
          <p:cNvPr id="5128" name="TextBox 9"/>
          <p:cNvSpPr txBox="1">
            <a:spLocks noChangeArrowheads="1"/>
          </p:cNvSpPr>
          <p:nvPr/>
        </p:nvSpPr>
        <p:spPr bwMode="auto">
          <a:xfrm>
            <a:off x="5715000" y="5410200"/>
            <a:ext cx="785793" cy="369332"/>
          </a:xfrm>
          <a:prstGeom prst="rect">
            <a:avLst/>
          </a:prstGeom>
          <a:noFill/>
          <a:ln w="9525">
            <a:noFill/>
            <a:miter lim="800000"/>
            <a:headEnd/>
            <a:tailEnd/>
          </a:ln>
        </p:spPr>
        <p:txBody>
          <a:bodyPr wrap="none">
            <a:spAutoFit/>
          </a:bodyPr>
          <a:lstStyle/>
          <a:p>
            <a:r>
              <a:rPr lang="en-US" dirty="0">
                <a:latin typeface="Calibri" pitchFamily="34" charset="0"/>
              </a:rPr>
              <a:t>RJF TV</a:t>
            </a:r>
          </a:p>
        </p:txBody>
      </p:sp>
      <p:sp>
        <p:nvSpPr>
          <p:cNvPr id="5129" name="TextBox 10"/>
          <p:cNvSpPr txBox="1">
            <a:spLocks noChangeArrowheads="1"/>
          </p:cNvSpPr>
          <p:nvPr/>
        </p:nvSpPr>
        <p:spPr bwMode="auto">
          <a:xfrm>
            <a:off x="6858000" y="5410200"/>
            <a:ext cx="988540" cy="369332"/>
          </a:xfrm>
          <a:prstGeom prst="rect">
            <a:avLst/>
          </a:prstGeom>
          <a:noFill/>
          <a:ln w="9525">
            <a:noFill/>
            <a:miter lim="800000"/>
            <a:headEnd/>
            <a:tailEnd/>
          </a:ln>
        </p:spPr>
        <p:txBody>
          <a:bodyPr wrap="square">
            <a:spAutoFit/>
          </a:bodyPr>
          <a:lstStyle/>
          <a:p>
            <a:r>
              <a:rPr lang="en-US" dirty="0">
                <a:latin typeface="Calibri" pitchFamily="34" charset="0"/>
              </a:rPr>
              <a:t>R-JACK™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04800" y="228600"/>
            <a:ext cx="8229600" cy="685800"/>
          </a:xfrm>
          <a:prstGeom prst="rect">
            <a:avLst/>
          </a:prstGeom>
        </p:spPr>
        <p:txBody>
          <a:bodyPr/>
          <a:lstStyle/>
          <a:p>
            <a:pPr eaLnBrk="1" hangingPunct="1"/>
            <a:r>
              <a:rPr lang="en-US" sz="3200" dirty="0" smtClean="0">
                <a:solidFill>
                  <a:srgbClr val="FF0000"/>
                </a:solidFill>
                <a:effectLst/>
                <a:latin typeface="Calibri" pitchFamily="34" charset="0"/>
              </a:rPr>
              <a:t>Summary: RJ-45 Electrical Connector</a:t>
            </a:r>
          </a:p>
        </p:txBody>
      </p:sp>
      <p:sp>
        <p:nvSpPr>
          <p:cNvPr id="3" name="Content Placeholder 2"/>
          <p:cNvSpPr>
            <a:spLocks noGrp="1"/>
          </p:cNvSpPr>
          <p:nvPr>
            <p:ph idx="4294967295"/>
          </p:nvPr>
        </p:nvSpPr>
        <p:spPr>
          <a:xfrm>
            <a:off x="0" y="1295400"/>
            <a:ext cx="8229600" cy="5562600"/>
          </a:xfrm>
          <a:prstGeom prst="rect">
            <a:avLst/>
          </a:prstGeom>
        </p:spPr>
        <p:txBody>
          <a:bodyPr/>
          <a:lstStyle/>
          <a:p>
            <a:pPr eaLnBrk="1" hangingPunct="1">
              <a:defRPr/>
            </a:pPr>
            <a:endParaRPr lang="en-US" sz="1200" dirty="0" smtClean="0">
              <a:latin typeface="Calibri" pitchFamily="34" charset="0"/>
            </a:endParaRPr>
          </a:p>
          <a:p>
            <a:pPr lvl="1" eaLnBrk="1" hangingPunct="1">
              <a:defRPr/>
            </a:pPr>
            <a:endParaRPr lang="en-US" sz="1600" dirty="0" smtClean="0">
              <a:latin typeface="Calibri" pitchFamily="34" charset="0"/>
            </a:endParaRPr>
          </a:p>
          <a:p>
            <a:pPr eaLnBrk="1" hangingPunct="1">
              <a:defRPr/>
            </a:pPr>
            <a:endParaRPr lang="en-US" sz="1600" dirty="0" smtClean="0">
              <a:latin typeface="Calibri" pitchFamily="34" charset="0"/>
            </a:endParaRPr>
          </a:p>
        </p:txBody>
      </p:sp>
      <p:pic>
        <p:nvPicPr>
          <p:cNvPr id="32774" name="Picture 2"/>
          <p:cNvPicPr>
            <a:picLocks noChangeAspect="1" noChangeArrowheads="1"/>
          </p:cNvPicPr>
          <p:nvPr/>
        </p:nvPicPr>
        <p:blipFill>
          <a:blip r:embed="rId3" cstate="email"/>
          <a:srcRect/>
          <a:stretch>
            <a:fillRect/>
          </a:stretch>
        </p:blipFill>
        <p:spPr bwMode="auto">
          <a:xfrm>
            <a:off x="457200" y="914400"/>
            <a:ext cx="5829300" cy="439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p:cNvSpPr>
            <a:spLocks noGrp="1" noChangeArrowheads="1"/>
          </p:cNvSpPr>
          <p:nvPr>
            <p:ph type="ctrTitle" sz="quarter" idx="4294967295"/>
          </p:nvPr>
        </p:nvSpPr>
        <p:spPr>
          <a:xfrm>
            <a:off x="457200" y="381000"/>
            <a:ext cx="8610600" cy="5257800"/>
          </a:xfrm>
          <a:prstGeom prst="rect">
            <a:avLst/>
          </a:prstGeom>
        </p:spPr>
        <p:txBody>
          <a:bodyPr/>
          <a:lstStyle/>
          <a:p>
            <a:pPr algn="l" eaLnBrk="1" hangingPunct="1"/>
            <a:r>
              <a:rPr lang="en-US" sz="3200" dirty="0" smtClean="0">
                <a:solidFill>
                  <a:srgbClr val="FF0000"/>
                </a:solidFill>
                <a:effectLst/>
                <a:latin typeface="Calibri" pitchFamily="34" charset="0"/>
              </a:rPr>
              <a:t>D38999 Fiber Optic “Assemblies”</a:t>
            </a:r>
            <a:br>
              <a:rPr lang="en-US" sz="3200" dirty="0" smtClean="0">
                <a:solidFill>
                  <a:srgbClr val="FF0000"/>
                </a:solidFill>
                <a:effectLst/>
                <a:latin typeface="Calibri" pitchFamily="34" charset="0"/>
              </a:rPr>
            </a:br>
            <a:r>
              <a:rPr lang="en-US" sz="1800" dirty="0" smtClean="0">
                <a:solidFill>
                  <a:srgbClr val="FF0000"/>
                </a:solidFill>
                <a:effectLst/>
                <a:latin typeface="Calibri" pitchFamily="34" charset="0"/>
              </a:rPr>
              <a:t/>
            </a:r>
            <a:br>
              <a:rPr lang="en-US" sz="1800" dirty="0" smtClean="0">
                <a:solidFill>
                  <a:srgbClr val="FF0000"/>
                </a:solidFill>
                <a:effectLst/>
                <a:latin typeface="Calibri" pitchFamily="34" charset="0"/>
              </a:rPr>
            </a:br>
            <a:r>
              <a:rPr lang="en-US" sz="1400" dirty="0" smtClean="0">
                <a:solidFill>
                  <a:srgbClr val="FF0000"/>
                </a:solidFill>
                <a:effectLst/>
                <a:latin typeface="Calibri" pitchFamily="34" charset="0"/>
              </a:rPr>
              <a:t> </a:t>
            </a:r>
            <a:r>
              <a:rPr lang="en-US" sz="2400" dirty="0" smtClean="0">
                <a:solidFill>
                  <a:schemeClr val="tx1"/>
                </a:solidFill>
                <a:effectLst/>
                <a:latin typeface="Calibri" pitchFamily="34" charset="0"/>
              </a:rPr>
              <a:t>We build assemblies utilizing the D38999 Connectors</a:t>
            </a:r>
            <a:r>
              <a:rPr lang="en-US" sz="2400" dirty="0" smtClean="0">
                <a:solidFill>
                  <a:srgbClr val="FF0000"/>
                </a:solidFill>
                <a:effectLst/>
                <a:latin typeface="Calibri" pitchFamily="34" charset="0"/>
              </a:rPr>
              <a:t/>
            </a:r>
            <a:br>
              <a:rPr lang="en-US" sz="2400" dirty="0" smtClean="0">
                <a:solidFill>
                  <a:srgbClr val="FF0000"/>
                </a:solidFill>
                <a:effectLst/>
                <a:latin typeface="Calibri" pitchFamily="34" charset="0"/>
              </a:rPr>
            </a:br>
            <a:r>
              <a:rPr lang="en-US" sz="2400" dirty="0" smtClean="0">
                <a:solidFill>
                  <a:srgbClr val="FF0000"/>
                </a:solidFill>
                <a:effectLst/>
                <a:latin typeface="Calibri" pitchFamily="34" charset="0"/>
              </a:rPr>
              <a:t/>
            </a:r>
            <a:br>
              <a:rPr lang="en-US" sz="2400" dirty="0" smtClean="0">
                <a:solidFill>
                  <a:srgbClr val="FF0000"/>
                </a:solidFill>
                <a:effectLst/>
                <a:latin typeface="Calibri" pitchFamily="34" charset="0"/>
              </a:rPr>
            </a:br>
            <a:r>
              <a:rPr lang="en-US" sz="2400" dirty="0" smtClean="0">
                <a:solidFill>
                  <a:srgbClr val="FF0000"/>
                </a:solidFill>
                <a:effectLst/>
                <a:latin typeface="Calibri" pitchFamily="34" charset="0"/>
              </a:rPr>
              <a:t> </a:t>
            </a:r>
            <a:r>
              <a:rPr lang="en-US" sz="2400" dirty="0" smtClean="0">
                <a:solidFill>
                  <a:schemeClr val="tx1"/>
                </a:solidFill>
                <a:effectLst/>
                <a:latin typeface="Calibri" pitchFamily="34" charset="0"/>
              </a:rPr>
              <a:t>OCC-Dallas does not manufacture the D38999 connectors we procure them from multiple sources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sym typeface="Symbol"/>
              </a:rPr>
              <a:t>Can accommodate copper and fiber</a:t>
            </a:r>
            <a:br>
              <a:rPr lang="en-US" sz="2400" dirty="0" smtClean="0">
                <a:solidFill>
                  <a:schemeClr val="tx1"/>
                </a:solidFill>
                <a:effectLst/>
                <a:latin typeface="Calibri" pitchFamily="34" charset="0"/>
                <a:sym typeface="Symbol"/>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sym typeface="Symbol"/>
              </a:rPr>
              <a:t>D-38999 connectors are inexpensive</a:t>
            </a:r>
            <a:r>
              <a:rPr lang="en-US" sz="2400" dirty="0" smtClean="0">
                <a:latin typeface="Calibri" pitchFamily="34" charset="0"/>
                <a:sym typeface="Symbol"/>
              </a:rPr>
              <a:t>. </a:t>
            </a:r>
            <a:r>
              <a:rPr lang="en-US" sz="2400" dirty="0" smtClean="0">
                <a:solidFill>
                  <a:schemeClr val="tx1"/>
                </a:solidFill>
                <a:effectLst/>
                <a:latin typeface="Calibri" pitchFamily="34" charset="0"/>
                <a:sym typeface="Symbol"/>
              </a:rPr>
              <a:t>Termini for these, M29504/4 &amp; /5 are very expensive</a:t>
            </a:r>
            <a:br>
              <a:rPr lang="en-US" sz="2400" dirty="0" smtClean="0">
                <a:solidFill>
                  <a:schemeClr val="tx1"/>
                </a:solidFill>
                <a:effectLst/>
                <a:latin typeface="Calibri" pitchFamily="34" charset="0"/>
                <a:sym typeface="Symbol"/>
              </a:rPr>
            </a:br>
            <a:r>
              <a:rPr lang="en-US" sz="2400" dirty="0" smtClean="0">
                <a:solidFill>
                  <a:schemeClr val="tx1"/>
                </a:solidFill>
                <a:effectLst/>
                <a:latin typeface="Calibri" pitchFamily="34" charset="0"/>
                <a:sym typeface="Symbol"/>
              </a:rPr>
              <a:t/>
            </a:r>
            <a:br>
              <a:rPr lang="en-US" sz="2400" dirty="0" smtClean="0">
                <a:solidFill>
                  <a:schemeClr val="tx1"/>
                </a:solidFill>
                <a:effectLst/>
                <a:latin typeface="Calibri" pitchFamily="34" charset="0"/>
                <a:sym typeface="Symbol"/>
              </a:rPr>
            </a:br>
            <a:r>
              <a:rPr lang="en-US" sz="2400" dirty="0" smtClean="0">
                <a:solidFill>
                  <a:schemeClr val="tx1"/>
                </a:solidFill>
                <a:effectLst/>
                <a:latin typeface="Calibri" pitchFamily="34" charset="0"/>
                <a:sym typeface="Symbol"/>
              </a:rPr>
              <a:t>Not always the best connector choice for an application, but often specified due to having a Mil-Spec pedigree.</a:t>
            </a:r>
            <a:br>
              <a:rPr lang="en-US" sz="2400" dirty="0" smtClean="0">
                <a:solidFill>
                  <a:schemeClr val="tx1"/>
                </a:solidFill>
                <a:effectLst/>
                <a:latin typeface="Calibri" pitchFamily="34" charset="0"/>
                <a:sym typeface="Symbol"/>
              </a:rPr>
            </a:br>
            <a:r>
              <a:rPr lang="en-US" sz="2400" dirty="0" smtClean="0">
                <a:solidFill>
                  <a:schemeClr val="tx1"/>
                </a:solidFill>
                <a:effectLst/>
                <a:latin typeface="Calibri" pitchFamily="34" charset="0"/>
                <a:sym typeface="Symbol"/>
              </a:rPr>
              <a:t/>
            </a:r>
            <a:br>
              <a:rPr lang="en-US" sz="2400" dirty="0" smtClean="0">
                <a:solidFill>
                  <a:schemeClr val="tx1"/>
                </a:solidFill>
                <a:effectLst/>
                <a:latin typeface="Calibri" pitchFamily="34" charset="0"/>
                <a:sym typeface="Symbol"/>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endParaRPr lang="en-US" sz="2400" dirty="0" smtClean="0">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Rectangle 9"/>
          <p:cNvSpPr>
            <a:spLocks noGrp="1" noChangeArrowheads="1"/>
          </p:cNvSpPr>
          <p:nvPr>
            <p:ph type="title" idx="4294967295"/>
          </p:nvPr>
        </p:nvSpPr>
        <p:spPr>
          <a:xfrm>
            <a:off x="381000" y="228600"/>
            <a:ext cx="6705600" cy="609600"/>
          </a:xfrm>
          <a:prstGeom prst="rect">
            <a:avLst/>
          </a:prstGeom>
        </p:spPr>
        <p:txBody>
          <a:bodyPr/>
          <a:lstStyle/>
          <a:p>
            <a:pPr eaLnBrk="1" hangingPunct="1">
              <a:defRPr/>
            </a:pPr>
            <a:r>
              <a:rPr lang="en-US" sz="3200" dirty="0" smtClean="0">
                <a:solidFill>
                  <a:srgbClr val="FF0066"/>
                </a:solidFill>
                <a:effectLst/>
                <a:latin typeface="Calibri" pitchFamily="34" charset="0"/>
              </a:rPr>
              <a:t>DTL-38999 Connector Assemblies</a:t>
            </a:r>
          </a:p>
        </p:txBody>
      </p:sp>
      <p:sp>
        <p:nvSpPr>
          <p:cNvPr id="28676" name="Text Box 8"/>
          <p:cNvSpPr txBox="1">
            <a:spLocks noChangeArrowheads="1"/>
          </p:cNvSpPr>
          <p:nvPr/>
        </p:nvSpPr>
        <p:spPr bwMode="auto">
          <a:xfrm>
            <a:off x="457200" y="838200"/>
            <a:ext cx="8001000" cy="707886"/>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2000" dirty="0" smtClean="0">
                <a:latin typeface="Calibri" pitchFamily="34" charset="0"/>
              </a:rPr>
              <a:t>DTL38999 </a:t>
            </a:r>
            <a:r>
              <a:rPr lang="en-US" sz="2000" dirty="0">
                <a:latin typeface="Calibri" pitchFamily="34" charset="0"/>
              </a:rPr>
              <a:t>Connectors originally designed for electrical </a:t>
            </a:r>
            <a:r>
              <a:rPr lang="en-US" sz="2000" dirty="0" smtClean="0">
                <a:latin typeface="Calibri" pitchFamily="34" charset="0"/>
              </a:rPr>
              <a:t>harnesses</a:t>
            </a:r>
            <a:endParaRPr lang="en-US" sz="2000" dirty="0">
              <a:latin typeface="Calibri" pitchFamily="34" charset="0"/>
            </a:endParaRPr>
          </a:p>
          <a:p>
            <a:pPr marL="231775" indent="-231775">
              <a:buFont typeface="Arial" pitchFamily="34" charset="0"/>
              <a:buChar char="•"/>
            </a:pPr>
            <a:r>
              <a:rPr lang="en-US" sz="2000" dirty="0" smtClean="0">
                <a:latin typeface="Calibri" pitchFamily="34" charset="0"/>
              </a:rPr>
              <a:t>Use </a:t>
            </a:r>
            <a:r>
              <a:rPr lang="en-US" sz="2000" dirty="0">
                <a:latin typeface="Calibri" pitchFamily="34" charset="0"/>
              </a:rPr>
              <a:t>M29504/4 &amp; /5  fiber optic termini</a:t>
            </a:r>
          </a:p>
        </p:txBody>
      </p:sp>
      <p:sp>
        <p:nvSpPr>
          <p:cNvPr id="28678" name="Text Box 10"/>
          <p:cNvSpPr txBox="1">
            <a:spLocks noChangeArrowheads="1"/>
          </p:cNvSpPr>
          <p:nvPr/>
        </p:nvSpPr>
        <p:spPr bwMode="auto">
          <a:xfrm>
            <a:off x="533400" y="3581400"/>
            <a:ext cx="8153400" cy="707886"/>
          </a:xfrm>
          <a:prstGeom prst="rect">
            <a:avLst/>
          </a:prstGeom>
          <a:noFill/>
          <a:ln w="9525">
            <a:noFill/>
            <a:miter lim="800000"/>
            <a:headEnd/>
            <a:tailEnd/>
          </a:ln>
        </p:spPr>
        <p:txBody>
          <a:bodyPr wrap="square">
            <a:spAutoFit/>
          </a:bodyPr>
          <a:lstStyle/>
          <a:p>
            <a:r>
              <a:rPr lang="en-US" sz="2000" dirty="0">
                <a:latin typeface="Calibri" pitchFamily="34" charset="0"/>
              </a:rPr>
              <a:t>Enhanced 38999 Fiber Optic Assemblies – to achieve better performance with same connector series</a:t>
            </a:r>
          </a:p>
        </p:txBody>
      </p:sp>
      <p:pic>
        <p:nvPicPr>
          <p:cNvPr id="28680" name="Picture 12" descr="Applied_D38999-Receptacle-Luxcis"/>
          <p:cNvPicPr>
            <a:picLocks noChangeAspect="1" noChangeArrowheads="1"/>
          </p:cNvPicPr>
          <p:nvPr/>
        </p:nvPicPr>
        <p:blipFill>
          <a:blip r:embed="rId2" cstate="email"/>
          <a:srcRect/>
          <a:stretch>
            <a:fillRect/>
          </a:stretch>
        </p:blipFill>
        <p:spPr bwMode="auto">
          <a:xfrm>
            <a:off x="2438400" y="4419600"/>
            <a:ext cx="1411705" cy="1219200"/>
          </a:xfrm>
          <a:prstGeom prst="rect">
            <a:avLst/>
          </a:prstGeom>
          <a:noFill/>
          <a:ln w="9525">
            <a:solidFill>
              <a:schemeClr val="tx1"/>
            </a:solidFill>
            <a:miter lim="800000"/>
            <a:headEnd/>
            <a:tailEnd/>
          </a:ln>
        </p:spPr>
      </p:pic>
      <p:pic>
        <p:nvPicPr>
          <p:cNvPr id="28681" name="Picture 14" descr="Applied_D38999_Receptacle -Side View"/>
          <p:cNvPicPr>
            <a:picLocks noChangeAspect="1" noChangeArrowheads="1"/>
          </p:cNvPicPr>
          <p:nvPr/>
        </p:nvPicPr>
        <p:blipFill>
          <a:blip r:embed="rId3" cstate="email"/>
          <a:srcRect/>
          <a:stretch>
            <a:fillRect/>
          </a:stretch>
        </p:blipFill>
        <p:spPr bwMode="auto">
          <a:xfrm>
            <a:off x="4074695" y="4419601"/>
            <a:ext cx="1411705" cy="1219200"/>
          </a:xfrm>
          <a:prstGeom prst="rect">
            <a:avLst/>
          </a:prstGeom>
          <a:noFill/>
          <a:ln w="9525">
            <a:solidFill>
              <a:schemeClr val="tx1"/>
            </a:solidFill>
            <a:miter lim="800000"/>
            <a:headEnd/>
            <a:tailEnd/>
          </a:ln>
        </p:spPr>
      </p:pic>
      <p:pic>
        <p:nvPicPr>
          <p:cNvPr id="28682" name="Picture 15" descr="Applied_D38999-Plug-Luxcis"/>
          <p:cNvPicPr>
            <a:picLocks noChangeAspect="1" noChangeArrowheads="1"/>
          </p:cNvPicPr>
          <p:nvPr/>
        </p:nvPicPr>
        <p:blipFill>
          <a:blip r:embed="rId4" cstate="email"/>
          <a:srcRect/>
          <a:stretch>
            <a:fillRect/>
          </a:stretch>
        </p:blipFill>
        <p:spPr bwMode="auto">
          <a:xfrm>
            <a:off x="685800" y="4419600"/>
            <a:ext cx="1524000" cy="1206500"/>
          </a:xfrm>
          <a:prstGeom prst="rect">
            <a:avLst/>
          </a:prstGeom>
          <a:noFill/>
          <a:ln w="9525">
            <a:solidFill>
              <a:schemeClr val="tx1"/>
            </a:solidFill>
            <a:miter lim="800000"/>
            <a:headEnd/>
            <a:tailEnd/>
          </a:ln>
        </p:spPr>
      </p:pic>
      <p:pic>
        <p:nvPicPr>
          <p:cNvPr id="28683" name="Picture 16" descr="Applied_LuxCis"/>
          <p:cNvPicPr>
            <a:picLocks noChangeAspect="1" noChangeArrowheads="1"/>
          </p:cNvPicPr>
          <p:nvPr/>
        </p:nvPicPr>
        <p:blipFill>
          <a:blip r:embed="rId5" cstate="email"/>
          <a:srcRect/>
          <a:stretch>
            <a:fillRect/>
          </a:stretch>
        </p:blipFill>
        <p:spPr bwMode="auto">
          <a:xfrm>
            <a:off x="5791200" y="4419600"/>
            <a:ext cx="1625600" cy="1219200"/>
          </a:xfrm>
          <a:prstGeom prst="rect">
            <a:avLst/>
          </a:prstGeom>
          <a:noFill/>
          <a:ln w="9525">
            <a:solidFill>
              <a:schemeClr val="tx1"/>
            </a:solidFill>
            <a:miter lim="800000"/>
            <a:headEnd/>
            <a:tailEnd/>
          </a:ln>
        </p:spPr>
      </p:pic>
      <p:sp>
        <p:nvSpPr>
          <p:cNvPr id="28684" name="Text Box 17"/>
          <p:cNvSpPr txBox="1">
            <a:spLocks noChangeArrowheads="1"/>
          </p:cNvSpPr>
          <p:nvPr/>
        </p:nvSpPr>
        <p:spPr bwMode="auto">
          <a:xfrm>
            <a:off x="5791200" y="5715000"/>
            <a:ext cx="1689758" cy="369332"/>
          </a:xfrm>
          <a:prstGeom prst="rect">
            <a:avLst/>
          </a:prstGeom>
          <a:noFill/>
          <a:ln w="9525">
            <a:noFill/>
            <a:miter lim="800000"/>
            <a:headEnd/>
            <a:tailEnd/>
          </a:ln>
        </p:spPr>
        <p:txBody>
          <a:bodyPr wrap="none">
            <a:spAutoFit/>
          </a:bodyPr>
          <a:lstStyle/>
          <a:p>
            <a:r>
              <a:rPr lang="en-US" dirty="0">
                <a:latin typeface="Calibri" pitchFamily="34" charset="0"/>
              </a:rPr>
              <a:t>LUXCIS TERMINI</a:t>
            </a:r>
          </a:p>
        </p:txBody>
      </p:sp>
      <p:pic>
        <p:nvPicPr>
          <p:cNvPr id="28685" name="Picture 18" descr="Applied_M29504_5 w grey mil spec"/>
          <p:cNvPicPr>
            <a:picLocks noChangeAspect="1" noChangeArrowheads="1"/>
          </p:cNvPicPr>
          <p:nvPr/>
        </p:nvPicPr>
        <p:blipFill>
          <a:blip r:embed="rId6" cstate="email"/>
          <a:srcRect/>
          <a:stretch>
            <a:fillRect/>
          </a:stretch>
        </p:blipFill>
        <p:spPr bwMode="auto">
          <a:xfrm>
            <a:off x="6477000" y="2438400"/>
            <a:ext cx="1371600" cy="1028700"/>
          </a:xfrm>
          <a:prstGeom prst="rect">
            <a:avLst/>
          </a:prstGeom>
          <a:noFill/>
          <a:ln w="9525">
            <a:solidFill>
              <a:schemeClr val="tx1"/>
            </a:solidFill>
            <a:miter lim="800000"/>
            <a:headEnd/>
            <a:tailEnd/>
          </a:ln>
        </p:spPr>
      </p:pic>
      <p:pic>
        <p:nvPicPr>
          <p:cNvPr id="28686" name="Picture 19" descr="Applied_M29544_4"/>
          <p:cNvPicPr>
            <a:picLocks noChangeAspect="1" noChangeArrowheads="1"/>
          </p:cNvPicPr>
          <p:nvPr/>
        </p:nvPicPr>
        <p:blipFill>
          <a:blip r:embed="rId7" cstate="email"/>
          <a:srcRect/>
          <a:stretch>
            <a:fillRect/>
          </a:stretch>
        </p:blipFill>
        <p:spPr bwMode="auto">
          <a:xfrm>
            <a:off x="6477000" y="1219200"/>
            <a:ext cx="1371600" cy="1028700"/>
          </a:xfrm>
          <a:prstGeom prst="rect">
            <a:avLst/>
          </a:prstGeom>
          <a:noFill/>
          <a:ln w="9525">
            <a:solidFill>
              <a:schemeClr val="tx1"/>
            </a:solidFill>
            <a:miter lim="800000"/>
            <a:headEnd/>
            <a:tailEnd/>
          </a:ln>
        </p:spPr>
      </p:pic>
      <p:pic>
        <p:nvPicPr>
          <p:cNvPr id="28687" name="Picture 127" descr="38999-CU"/>
          <p:cNvPicPr>
            <a:picLocks noChangeAspect="1" noChangeArrowheads="1"/>
          </p:cNvPicPr>
          <p:nvPr/>
        </p:nvPicPr>
        <p:blipFill>
          <a:blip r:embed="rId8" cstate="email"/>
          <a:srcRect/>
          <a:stretch>
            <a:fillRect/>
          </a:stretch>
        </p:blipFill>
        <p:spPr bwMode="auto">
          <a:xfrm>
            <a:off x="533400" y="1600200"/>
            <a:ext cx="2286000" cy="1714500"/>
          </a:xfrm>
          <a:prstGeom prst="rect">
            <a:avLst/>
          </a:prstGeom>
          <a:noFill/>
          <a:ln w="9525">
            <a:solidFill>
              <a:schemeClr val="tx1"/>
            </a:solidFill>
            <a:miter lim="800000"/>
            <a:headEnd/>
            <a:tailEnd/>
          </a:ln>
        </p:spPr>
      </p:pic>
      <p:pic>
        <p:nvPicPr>
          <p:cNvPr id="28688" name="Picture 128" descr="38999"/>
          <p:cNvPicPr>
            <a:picLocks noChangeAspect="1" noChangeArrowheads="1"/>
          </p:cNvPicPr>
          <p:nvPr/>
        </p:nvPicPr>
        <p:blipFill>
          <a:blip r:embed="rId9" cstate="email"/>
          <a:srcRect/>
          <a:stretch>
            <a:fillRect/>
          </a:stretch>
        </p:blipFill>
        <p:spPr bwMode="auto">
          <a:xfrm>
            <a:off x="3429000" y="1600200"/>
            <a:ext cx="2286000" cy="1714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152400"/>
            <a:ext cx="6553200" cy="609600"/>
          </a:xfrm>
          <a:prstGeom prst="rect">
            <a:avLst/>
          </a:prstGeom>
        </p:spPr>
        <p:txBody>
          <a:bodyPr/>
          <a:lstStyle/>
          <a:p>
            <a:pPr eaLnBrk="1" hangingPunct="1">
              <a:defRPr/>
            </a:pPr>
            <a:r>
              <a:rPr lang="en-US" sz="3200" dirty="0" smtClean="0">
                <a:solidFill>
                  <a:srgbClr val="FF0066"/>
                </a:solidFill>
                <a:effectLst/>
                <a:latin typeface="Calibri" pitchFamily="34" charset="0"/>
              </a:rPr>
              <a:t>MIL ST and Adapters</a:t>
            </a:r>
          </a:p>
        </p:txBody>
      </p:sp>
      <p:sp>
        <p:nvSpPr>
          <p:cNvPr id="13" name="Slide Number Placeholder 5"/>
          <p:cNvSpPr>
            <a:spLocks noGrp="1"/>
          </p:cNvSpPr>
          <p:nvPr>
            <p:ph type="sldNum" sz="quarter" idx="4294967295"/>
          </p:nvPr>
        </p:nvSpPr>
        <p:spPr>
          <a:xfrm>
            <a:off x="7010400" y="6248400"/>
            <a:ext cx="2133600" cy="457200"/>
          </a:xfrm>
          <a:prstGeom prst="rect">
            <a:avLst/>
          </a:prstGeom>
        </p:spPr>
        <p:txBody>
          <a:bodyPr/>
          <a:lstStyle/>
          <a:p>
            <a:pPr>
              <a:defRPr/>
            </a:pPr>
            <a:fld id="{82C9445B-E447-4D45-9BBF-165320FAD451}" type="slidenum">
              <a:rPr lang="en-US">
                <a:latin typeface="Calibri" pitchFamily="34" charset="0"/>
              </a:rPr>
              <a:pPr>
                <a:defRPr/>
              </a:pPr>
              <a:t>4</a:t>
            </a:fld>
            <a:endParaRPr lang="en-US" dirty="0">
              <a:latin typeface="Calibri" pitchFamily="34" charset="0"/>
            </a:endParaRPr>
          </a:p>
        </p:txBody>
      </p:sp>
      <p:sp>
        <p:nvSpPr>
          <p:cNvPr id="31749" name="Rectangle 5"/>
          <p:cNvSpPr>
            <a:spLocks noGrp="1" noChangeArrowheads="1"/>
          </p:cNvSpPr>
          <p:nvPr>
            <p:ph idx="4294967295"/>
          </p:nvPr>
        </p:nvSpPr>
        <p:spPr>
          <a:xfrm>
            <a:off x="914400" y="914400"/>
            <a:ext cx="8229600" cy="2590800"/>
          </a:xfrm>
          <a:prstGeom prst="rect">
            <a:avLst/>
          </a:prstGeom>
        </p:spPr>
        <p:txBody>
          <a:bodyPr/>
          <a:lstStyle/>
          <a:p>
            <a:pPr eaLnBrk="1" hangingPunct="1">
              <a:lnSpc>
                <a:spcPct val="80000"/>
              </a:lnSpc>
              <a:defRPr/>
            </a:pPr>
            <a:r>
              <a:rPr lang="en-US" sz="2400" dirty="0" smtClean="0">
                <a:latin typeface="Calibri" pitchFamily="34" charset="0"/>
              </a:rPr>
              <a:t>MIL-C-83522  “ST Connectors and ST Adapters </a:t>
            </a:r>
          </a:p>
          <a:p>
            <a:pPr lvl="1" eaLnBrk="1" hangingPunct="1">
              <a:lnSpc>
                <a:spcPct val="80000"/>
              </a:lnSpc>
              <a:defRPr/>
            </a:pPr>
            <a:r>
              <a:rPr lang="en-US" sz="2000" dirty="0" smtClean="0">
                <a:latin typeface="Calibri" pitchFamily="34" charset="0"/>
              </a:rPr>
              <a:t>MIL Qualified Product – All Versions</a:t>
            </a:r>
          </a:p>
          <a:p>
            <a:pPr lvl="1" eaLnBrk="1" hangingPunct="1">
              <a:lnSpc>
                <a:spcPct val="80000"/>
              </a:lnSpc>
              <a:buNone/>
              <a:defRPr/>
            </a:pPr>
            <a:endParaRPr lang="en-US" sz="2000" dirty="0" smtClean="0">
              <a:latin typeface="Calibri" pitchFamily="34" charset="0"/>
            </a:endParaRPr>
          </a:p>
          <a:p>
            <a:pPr lvl="1" eaLnBrk="1" hangingPunct="1">
              <a:lnSpc>
                <a:spcPct val="80000"/>
              </a:lnSpc>
              <a:defRPr/>
            </a:pPr>
            <a:r>
              <a:rPr lang="en-US" sz="2000" dirty="0" smtClean="0">
                <a:latin typeface="Calibri" pitchFamily="34" charset="0"/>
              </a:rPr>
              <a:t>-ANX, -ANY, -DNX, -DNY available in stainless steel or nickel plated brass.</a:t>
            </a:r>
          </a:p>
          <a:p>
            <a:pPr lvl="1" eaLnBrk="1" hangingPunct="1">
              <a:lnSpc>
                <a:spcPct val="80000"/>
              </a:lnSpc>
              <a:defRPr/>
            </a:pPr>
            <a:endParaRPr lang="en-US" sz="2000" dirty="0" smtClean="0">
              <a:latin typeface="Calibri" pitchFamily="34" charset="0"/>
            </a:endParaRPr>
          </a:p>
          <a:p>
            <a:pPr lvl="1" eaLnBrk="1" hangingPunct="1">
              <a:lnSpc>
                <a:spcPct val="80000"/>
              </a:lnSpc>
              <a:defRPr/>
            </a:pPr>
            <a:r>
              <a:rPr lang="en-US" sz="2000" dirty="0" smtClean="0">
                <a:latin typeface="Calibri" pitchFamily="34" charset="0"/>
              </a:rPr>
              <a:t>High quality commercial versions (COTS) with reduced spring force also available and widely used.   Closed entry versus lesser commercial with open entry.</a:t>
            </a:r>
            <a:endParaRPr lang="en-US" sz="2400" dirty="0" smtClean="0">
              <a:latin typeface="Calibri" pitchFamily="34" charset="0"/>
            </a:endParaRPr>
          </a:p>
          <a:p>
            <a:pPr lvl="1" eaLnBrk="1" hangingPunct="1">
              <a:lnSpc>
                <a:spcPct val="80000"/>
              </a:lnSpc>
              <a:defRPr/>
            </a:pPr>
            <a:endParaRPr lang="en-US" sz="2400" dirty="0" smtClean="0">
              <a:latin typeface="Calibri" pitchFamily="34" charset="0"/>
            </a:endParaRPr>
          </a:p>
        </p:txBody>
      </p:sp>
      <p:pic>
        <p:nvPicPr>
          <p:cNvPr id="9222" name="Picture 6"/>
          <p:cNvPicPr>
            <a:picLocks noChangeAspect="1" noChangeArrowheads="1"/>
          </p:cNvPicPr>
          <p:nvPr/>
        </p:nvPicPr>
        <p:blipFill>
          <a:blip r:embed="rId2" cstate="email"/>
          <a:srcRect/>
          <a:stretch>
            <a:fillRect/>
          </a:stretch>
        </p:blipFill>
        <p:spPr bwMode="auto">
          <a:xfrm>
            <a:off x="609600" y="4038600"/>
            <a:ext cx="3124200" cy="1598260"/>
          </a:xfrm>
          <a:prstGeom prst="rect">
            <a:avLst/>
          </a:prstGeom>
          <a:noFill/>
          <a:ln w="9525">
            <a:noFill/>
            <a:miter lim="800000"/>
            <a:headEnd/>
            <a:tailEnd/>
          </a:ln>
        </p:spPr>
      </p:pic>
      <p:pic>
        <p:nvPicPr>
          <p:cNvPr id="9223" name="Picture 7"/>
          <p:cNvPicPr>
            <a:picLocks noChangeAspect="1" noChangeArrowheads="1"/>
          </p:cNvPicPr>
          <p:nvPr/>
        </p:nvPicPr>
        <p:blipFill>
          <a:blip r:embed="rId3" cstate="email"/>
          <a:srcRect/>
          <a:stretch>
            <a:fillRect/>
          </a:stretch>
        </p:blipFill>
        <p:spPr bwMode="auto">
          <a:xfrm>
            <a:off x="3886200" y="4038600"/>
            <a:ext cx="2514600" cy="1191441"/>
          </a:xfrm>
          <a:prstGeom prst="rect">
            <a:avLst/>
          </a:prstGeom>
          <a:noFill/>
          <a:ln w="9525">
            <a:noFill/>
            <a:miter lim="800000"/>
            <a:headEnd/>
            <a:tailEnd/>
          </a:ln>
        </p:spPr>
      </p:pic>
      <p:pic>
        <p:nvPicPr>
          <p:cNvPr id="9224" name="Picture 8"/>
          <p:cNvPicPr>
            <a:picLocks noChangeAspect="1" noChangeArrowheads="1"/>
          </p:cNvPicPr>
          <p:nvPr/>
        </p:nvPicPr>
        <p:blipFill>
          <a:blip r:embed="rId4" cstate="email"/>
          <a:srcRect/>
          <a:stretch>
            <a:fillRect/>
          </a:stretch>
        </p:blipFill>
        <p:spPr bwMode="auto">
          <a:xfrm>
            <a:off x="6553200" y="4032931"/>
            <a:ext cx="2209800" cy="1700213"/>
          </a:xfrm>
          <a:prstGeom prst="rect">
            <a:avLst/>
          </a:prstGeom>
          <a:noFill/>
          <a:ln w="9525">
            <a:noFill/>
            <a:miter lim="800000"/>
            <a:headEnd/>
            <a:tailEnd/>
          </a:ln>
        </p:spPr>
      </p:pic>
      <p:sp>
        <p:nvSpPr>
          <p:cNvPr id="9225" name="Text Box 9"/>
          <p:cNvSpPr txBox="1">
            <a:spLocks noChangeArrowheads="1"/>
          </p:cNvSpPr>
          <p:nvPr/>
        </p:nvSpPr>
        <p:spPr bwMode="auto">
          <a:xfrm>
            <a:off x="4267200" y="3657600"/>
            <a:ext cx="1763624" cy="369332"/>
          </a:xfrm>
          <a:prstGeom prst="rect">
            <a:avLst/>
          </a:prstGeom>
          <a:noFill/>
          <a:ln w="9525">
            <a:noFill/>
            <a:miter lim="800000"/>
            <a:headEnd/>
            <a:tailEnd/>
          </a:ln>
        </p:spPr>
        <p:txBody>
          <a:bodyPr wrap="none">
            <a:spAutoFit/>
          </a:bodyPr>
          <a:lstStyle/>
          <a:p>
            <a:r>
              <a:rPr lang="en-US" dirty="0">
                <a:latin typeface="Calibri" pitchFamily="34" charset="0"/>
              </a:rPr>
              <a:t>M83522/16-ANX</a:t>
            </a:r>
          </a:p>
        </p:txBody>
      </p:sp>
      <p:sp>
        <p:nvSpPr>
          <p:cNvPr id="9226" name="Text Box 10"/>
          <p:cNvSpPr txBox="1">
            <a:spLocks noChangeArrowheads="1"/>
          </p:cNvSpPr>
          <p:nvPr/>
        </p:nvSpPr>
        <p:spPr bwMode="auto">
          <a:xfrm>
            <a:off x="1371600" y="3657600"/>
            <a:ext cx="1773242" cy="369332"/>
          </a:xfrm>
          <a:prstGeom prst="rect">
            <a:avLst/>
          </a:prstGeom>
          <a:noFill/>
          <a:ln w="9525">
            <a:noFill/>
            <a:miter lim="800000"/>
            <a:headEnd/>
            <a:tailEnd/>
          </a:ln>
        </p:spPr>
        <p:txBody>
          <a:bodyPr wrap="none">
            <a:spAutoFit/>
          </a:bodyPr>
          <a:lstStyle/>
          <a:p>
            <a:r>
              <a:rPr lang="en-US" dirty="0">
                <a:latin typeface="Calibri" pitchFamily="34" charset="0"/>
              </a:rPr>
              <a:t>M83522/16-DNX</a:t>
            </a:r>
          </a:p>
        </p:txBody>
      </p:sp>
      <p:sp>
        <p:nvSpPr>
          <p:cNvPr id="9227" name="Text Box 11"/>
          <p:cNvSpPr txBox="1">
            <a:spLocks noChangeArrowheads="1"/>
          </p:cNvSpPr>
          <p:nvPr/>
        </p:nvSpPr>
        <p:spPr bwMode="auto">
          <a:xfrm>
            <a:off x="6705600" y="3595687"/>
            <a:ext cx="1622560" cy="369332"/>
          </a:xfrm>
          <a:prstGeom prst="rect">
            <a:avLst/>
          </a:prstGeom>
          <a:noFill/>
          <a:ln w="9525">
            <a:noFill/>
            <a:miter lim="800000"/>
            <a:headEnd/>
            <a:tailEnd/>
          </a:ln>
        </p:spPr>
        <p:txBody>
          <a:bodyPr wrap="none">
            <a:spAutoFit/>
          </a:bodyPr>
          <a:lstStyle/>
          <a:p>
            <a:r>
              <a:rPr lang="en-US" dirty="0">
                <a:latin typeface="Calibri" pitchFamily="34" charset="0"/>
              </a:rPr>
              <a:t>M83522/17-NY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5"/>
          <p:cNvSpPr>
            <a:spLocks noGrp="1" noChangeArrowheads="1"/>
          </p:cNvSpPr>
          <p:nvPr>
            <p:ph type="ctrTitle" sz="quarter" idx="4294967295"/>
          </p:nvPr>
        </p:nvSpPr>
        <p:spPr>
          <a:xfrm>
            <a:off x="457200" y="304800"/>
            <a:ext cx="8686800" cy="3276600"/>
          </a:xfrm>
          <a:prstGeom prst="rect">
            <a:avLst/>
          </a:prstGeom>
        </p:spPr>
        <p:txBody>
          <a:bodyPr/>
          <a:lstStyle/>
          <a:p>
            <a:pPr eaLnBrk="1" hangingPunct="1"/>
            <a:r>
              <a:rPr lang="en-US" sz="3200" dirty="0" smtClean="0">
                <a:solidFill>
                  <a:srgbClr val="FF0000"/>
                </a:solidFill>
                <a:effectLst/>
                <a:latin typeface="Calibri" pitchFamily="34" charset="0"/>
              </a:rPr>
              <a:t>F-LINK</a:t>
            </a:r>
            <a:r>
              <a:rPr lang="en-US" sz="3200" baseline="30000" dirty="0" smtClean="0">
                <a:solidFill>
                  <a:srgbClr val="FF0000"/>
                </a:solidFill>
                <a:effectLst/>
                <a:latin typeface="Calibri" pitchFamily="34" charset="0"/>
              </a:rPr>
              <a:t>TM</a:t>
            </a:r>
            <a:r>
              <a:rPr lang="en-US" sz="3200" dirty="0" smtClean="0">
                <a:solidFill>
                  <a:srgbClr val="FF0000"/>
                </a:solidFill>
                <a:effectLst/>
                <a:latin typeface="Calibri" pitchFamily="34" charset="0"/>
              </a:rPr>
              <a:t/>
            </a:r>
            <a:br>
              <a:rPr lang="en-US" sz="3200" dirty="0" smtClean="0">
                <a:solidFill>
                  <a:srgbClr val="FF0000"/>
                </a:solidFill>
                <a:effectLst/>
                <a:latin typeface="Calibri" pitchFamily="34" charset="0"/>
              </a:rPr>
            </a:br>
            <a:r>
              <a:rPr lang="en-US" sz="3200" dirty="0" smtClean="0">
                <a:solidFill>
                  <a:srgbClr val="FF0000"/>
                </a:solidFill>
                <a:effectLst/>
                <a:latin typeface="Calibri" pitchFamily="34" charset="0"/>
              </a:rPr>
              <a:t>Commercial Harsh Environment Connector System</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Fiber Optic or Electrical - or Both (composite)</a:t>
            </a:r>
            <a:endParaRPr lang="en-US" sz="3600" dirty="0" smtClean="0">
              <a:solidFill>
                <a:schemeClr val="tx1"/>
              </a:solidFill>
              <a:effectLst/>
              <a:latin typeface="Calibri" pitchFamily="34" charset="0"/>
            </a:endParaRPr>
          </a:p>
        </p:txBody>
      </p:sp>
      <p:sp>
        <p:nvSpPr>
          <p:cNvPr id="5" name="Rectangle 13"/>
          <p:cNvSpPr>
            <a:spLocks noGrp="1" noChangeArrowheads="1"/>
          </p:cNvSpPr>
          <p:nvPr>
            <p:ph type="ftr" sz="quarter" idx="4294967295"/>
          </p:nvPr>
        </p:nvSpPr>
        <p:spPr>
          <a:xfrm>
            <a:off x="0" y="6248400"/>
            <a:ext cx="2895600" cy="457200"/>
          </a:xfrm>
          <a:prstGeom prst="rect">
            <a:avLst/>
          </a:prstGeom>
        </p:spPr>
        <p:txBody>
          <a:bodyPr/>
          <a:lstStyle/>
          <a:p>
            <a:pPr>
              <a:defRPr/>
            </a:pPr>
            <a:r>
              <a:rPr lang="en-US" dirty="0">
                <a:latin typeface="Calibri" pitchFamily="34" charset="0"/>
              </a:rPr>
              <a:t>Proprietary and Confidential</a:t>
            </a:r>
          </a:p>
        </p:txBody>
      </p:sp>
      <p:sp>
        <p:nvSpPr>
          <p:cNvPr id="6" name="Rectangle 14"/>
          <p:cNvSpPr>
            <a:spLocks noGrp="1" noChangeArrowheads="1"/>
          </p:cNvSpPr>
          <p:nvPr>
            <p:ph type="sldNum" sz="quarter" idx="4294967295"/>
          </p:nvPr>
        </p:nvSpPr>
        <p:spPr>
          <a:xfrm>
            <a:off x="7010400" y="6248400"/>
            <a:ext cx="2133600" cy="457200"/>
          </a:xfrm>
          <a:prstGeom prst="rect">
            <a:avLst/>
          </a:prstGeom>
        </p:spPr>
        <p:txBody>
          <a:bodyPr/>
          <a:lstStyle/>
          <a:p>
            <a:pPr>
              <a:defRPr/>
            </a:pPr>
            <a:fld id="{2BAF5CC8-D9CB-410D-A47B-C633BC5C7974}" type="slidenum">
              <a:rPr lang="en-US">
                <a:latin typeface="Calibri" pitchFamily="34" charset="0"/>
              </a:rPr>
              <a:pPr>
                <a:defRPr/>
              </a:pPr>
              <a:t>40</a:t>
            </a:fld>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33400" y="228600"/>
            <a:ext cx="8229600" cy="685800"/>
          </a:xfrm>
          <a:prstGeom prst="rect">
            <a:avLst/>
          </a:prstGeom>
        </p:spPr>
        <p:txBody>
          <a:bodyPr/>
          <a:lstStyle/>
          <a:p>
            <a:pPr eaLnBrk="1" hangingPunct="1"/>
            <a:r>
              <a:rPr lang="en-US" sz="3200" dirty="0" smtClean="0">
                <a:solidFill>
                  <a:srgbClr val="FF0000"/>
                </a:solidFill>
                <a:effectLst/>
                <a:latin typeface="Calibri" pitchFamily="34" charset="0"/>
              </a:rPr>
              <a:t>Why F-LINK</a:t>
            </a:r>
            <a:r>
              <a:rPr lang="en-US" sz="3200" baseline="30000" dirty="0" smtClean="0">
                <a:solidFill>
                  <a:srgbClr val="FF0000"/>
                </a:solidFill>
                <a:effectLst/>
                <a:latin typeface="Calibri" pitchFamily="34" charset="0"/>
              </a:rPr>
              <a:t>TM</a:t>
            </a:r>
            <a:r>
              <a:rPr lang="en-US" sz="3200" dirty="0" smtClean="0">
                <a:solidFill>
                  <a:srgbClr val="FF0000"/>
                </a:solidFill>
                <a:effectLst/>
                <a:latin typeface="Calibri" pitchFamily="34" charset="0"/>
              </a:rPr>
              <a:t> </a:t>
            </a:r>
          </a:p>
        </p:txBody>
      </p:sp>
      <p:pic>
        <p:nvPicPr>
          <p:cNvPr id="37893" name="Picture 9"/>
          <p:cNvPicPr>
            <a:picLocks noChangeAspect="1" noChangeArrowheads="1"/>
          </p:cNvPicPr>
          <p:nvPr/>
        </p:nvPicPr>
        <p:blipFill>
          <a:blip r:embed="rId3" cstate="email"/>
          <a:srcRect/>
          <a:stretch>
            <a:fillRect/>
          </a:stretch>
        </p:blipFill>
        <p:spPr bwMode="auto">
          <a:xfrm>
            <a:off x="2057400" y="5029200"/>
            <a:ext cx="4572000" cy="1245577"/>
          </a:xfrm>
          <a:prstGeom prst="rect">
            <a:avLst/>
          </a:prstGeom>
          <a:noFill/>
          <a:ln w="9525">
            <a:solidFill>
              <a:schemeClr val="tx1"/>
            </a:solidFill>
            <a:miter lim="800000"/>
            <a:headEnd/>
            <a:tailEnd/>
          </a:ln>
        </p:spPr>
      </p:pic>
      <p:sp>
        <p:nvSpPr>
          <p:cNvPr id="9" name="Rectangle 3"/>
          <p:cNvSpPr>
            <a:spLocks noChangeArrowheads="1"/>
          </p:cNvSpPr>
          <p:nvPr/>
        </p:nvSpPr>
        <p:spPr bwMode="auto">
          <a:xfrm>
            <a:off x="609600" y="762000"/>
            <a:ext cx="6858000" cy="5029200"/>
          </a:xfrm>
          <a:prstGeom prst="rect">
            <a:avLst/>
          </a:prstGeom>
          <a:noFill/>
          <a:ln w="9525">
            <a:noFill/>
            <a:miter lim="800000"/>
            <a:headEnd/>
            <a:tailEnd/>
          </a:ln>
          <a:effectLst/>
        </p:spPr>
        <p:txBody>
          <a:bodyPr/>
          <a:lstStyle/>
          <a:p>
            <a:pPr marL="174625" indent="-174625" eaLnBrk="1" hangingPunct="1">
              <a:spcBef>
                <a:spcPct val="10000"/>
              </a:spcBef>
              <a:spcAft>
                <a:spcPts val="600"/>
              </a:spcAft>
              <a:buSzPct val="75000"/>
              <a:buFont typeface="Arial" pitchFamily="34" charset="0"/>
              <a:buChar char="•"/>
              <a:defRPr/>
            </a:pPr>
            <a:r>
              <a:rPr lang="en-US" dirty="0" smtClean="0">
                <a:latin typeface="Calibri" pitchFamily="34" charset="0"/>
              </a:rPr>
              <a:t>Harsh environment,  High Density connectors and assemblies</a:t>
            </a:r>
          </a:p>
          <a:p>
            <a:pPr marL="174625" indent="-174625" eaLnBrk="1" hangingPunct="1">
              <a:spcBef>
                <a:spcPct val="10000"/>
              </a:spcBef>
              <a:spcAft>
                <a:spcPts val="600"/>
              </a:spcAft>
              <a:buSzPct val="75000"/>
              <a:buFont typeface="Arial" pitchFamily="34" charset="0"/>
              <a:buChar char="•"/>
              <a:defRPr/>
            </a:pPr>
            <a:r>
              <a:rPr lang="en-US" dirty="0" smtClean="0">
                <a:latin typeface="Calibri" pitchFamily="34" charset="0"/>
              </a:rPr>
              <a:t>2  to 34 Channels </a:t>
            </a:r>
          </a:p>
          <a:p>
            <a:pPr marL="174625" indent="-174625" eaLnBrk="1" hangingPunct="1">
              <a:spcBef>
                <a:spcPct val="10000"/>
              </a:spcBef>
              <a:spcAft>
                <a:spcPts val="600"/>
              </a:spcAft>
              <a:buSzPct val="75000"/>
              <a:buFont typeface="Arial" pitchFamily="34" charset="0"/>
              <a:buChar char="•"/>
              <a:defRPr/>
            </a:pPr>
            <a:r>
              <a:rPr lang="en-US" dirty="0" smtClean="0">
                <a:latin typeface="Calibri" pitchFamily="34" charset="0"/>
              </a:rPr>
              <a:t>Fiber </a:t>
            </a:r>
            <a:r>
              <a:rPr lang="en-US" dirty="0">
                <a:latin typeface="Calibri" pitchFamily="34" charset="0"/>
              </a:rPr>
              <a:t>or Copper – or any combination in same connector</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Utilizes optically proven, ease of termination, genderless, LC sized ferrules</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Plug and Receptacles utilize common elements for design simplicity, economies of scale, and versatility in configuration </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IP-67:  Meet or exceed environmental requirements</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Modular – Gender changeable connector design (male to female) </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Backshells accommodate cables with or without aramid cable strength members </a:t>
            </a:r>
          </a:p>
          <a:p>
            <a:pPr marL="174625" indent="-174625" eaLnBrk="1" hangingPunct="1">
              <a:spcBef>
                <a:spcPct val="10000"/>
              </a:spcBef>
              <a:spcAft>
                <a:spcPts val="600"/>
              </a:spcAft>
              <a:buSzPct val="75000"/>
              <a:buFont typeface="Arial" pitchFamily="34" charset="0"/>
              <a:buChar char="•"/>
              <a:defRPr/>
            </a:pPr>
            <a:r>
              <a:rPr lang="en-US" dirty="0">
                <a:latin typeface="Calibri" pitchFamily="34" charset="0"/>
              </a:rPr>
              <a:t>Singlemode or Multimode optical fiber  (or mixed)</a:t>
            </a:r>
          </a:p>
        </p:txBody>
      </p:sp>
      <p:pic>
        <p:nvPicPr>
          <p:cNvPr id="37895" name="Picture 15" descr="24Chanel_F_Link_plug"/>
          <p:cNvPicPr>
            <a:picLocks noChangeAspect="1" noChangeArrowheads="1"/>
          </p:cNvPicPr>
          <p:nvPr/>
        </p:nvPicPr>
        <p:blipFill>
          <a:blip r:embed="rId4" cstate="email"/>
          <a:srcRect/>
          <a:stretch>
            <a:fillRect/>
          </a:stretch>
        </p:blipFill>
        <p:spPr bwMode="auto">
          <a:xfrm>
            <a:off x="7239000" y="914400"/>
            <a:ext cx="1654175" cy="22098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228600"/>
            <a:ext cx="8229600" cy="685800"/>
          </a:xfrm>
          <a:prstGeom prst="rect">
            <a:avLst/>
          </a:prstGeom>
        </p:spPr>
        <p:txBody>
          <a:bodyPr/>
          <a:lstStyle/>
          <a:p>
            <a:pPr eaLnBrk="1" hangingPunct="1"/>
            <a:r>
              <a:rPr lang="en-US" sz="3200" dirty="0" smtClean="0">
                <a:solidFill>
                  <a:srgbClr val="FF0000"/>
                </a:solidFill>
                <a:effectLst/>
                <a:latin typeface="Calibri" pitchFamily="34" charset="0"/>
              </a:rPr>
              <a:t>F-LINK</a:t>
            </a:r>
            <a:r>
              <a:rPr lang="en-US" sz="3200" baseline="30000" dirty="0" smtClean="0">
                <a:solidFill>
                  <a:srgbClr val="FF0000"/>
                </a:solidFill>
                <a:effectLst/>
                <a:latin typeface="Calibri" pitchFamily="34" charset="0"/>
              </a:rPr>
              <a:t>TM</a:t>
            </a:r>
            <a:endParaRPr lang="en-US" sz="3200" dirty="0" smtClean="0">
              <a:solidFill>
                <a:srgbClr val="FF0000"/>
              </a:solidFill>
              <a:effectLst/>
              <a:latin typeface="Calibri" pitchFamily="34" charset="0"/>
            </a:endParaRPr>
          </a:p>
        </p:txBody>
      </p:sp>
      <p:sp>
        <p:nvSpPr>
          <p:cNvPr id="3" name="Content Placeholder 2"/>
          <p:cNvSpPr>
            <a:spLocks noGrp="1"/>
          </p:cNvSpPr>
          <p:nvPr>
            <p:ph idx="4294967295"/>
          </p:nvPr>
        </p:nvSpPr>
        <p:spPr>
          <a:xfrm>
            <a:off x="533400" y="1295400"/>
            <a:ext cx="8610600" cy="4267200"/>
          </a:xfrm>
          <a:prstGeom prst="rect">
            <a:avLst/>
          </a:prstGeom>
        </p:spPr>
        <p:txBody>
          <a:bodyPr/>
          <a:lstStyle/>
          <a:p>
            <a:pPr eaLnBrk="1" hangingPunct="1">
              <a:defRPr/>
            </a:pPr>
            <a:r>
              <a:rPr lang="en-US" sz="2400" dirty="0" smtClean="0">
                <a:latin typeface="Calibri" pitchFamily="34" charset="0"/>
              </a:rPr>
              <a:t>Versatile Design</a:t>
            </a:r>
          </a:p>
          <a:p>
            <a:pPr lvl="1" eaLnBrk="1" hangingPunct="1">
              <a:defRPr/>
            </a:pPr>
            <a:r>
              <a:rPr lang="en-US" sz="2000" dirty="0" smtClean="0">
                <a:latin typeface="Calibri" pitchFamily="34" charset="0"/>
              </a:rPr>
              <a:t>Options for: ● All Optic ● All Electric ● Almost any combination of Optic and Electric </a:t>
            </a:r>
          </a:p>
          <a:p>
            <a:pPr lvl="2" eaLnBrk="1" hangingPunct="1">
              <a:defRPr/>
            </a:pPr>
            <a:r>
              <a:rPr lang="en-US" sz="2000" dirty="0" smtClean="0">
                <a:latin typeface="Calibri" pitchFamily="34" charset="0"/>
              </a:rPr>
              <a:t>Optic:  Singlemode or Multimode</a:t>
            </a:r>
          </a:p>
          <a:p>
            <a:pPr lvl="2" eaLnBrk="1" hangingPunct="1">
              <a:defRPr/>
            </a:pPr>
            <a:r>
              <a:rPr lang="en-US" sz="2000" dirty="0" smtClean="0">
                <a:latin typeface="Calibri" pitchFamily="34" charset="0"/>
              </a:rPr>
              <a:t>Electrical:  Up to 16 gage in “standard “cavities</a:t>
            </a:r>
          </a:p>
          <a:p>
            <a:pPr lvl="3" eaLnBrk="1" hangingPunct="1">
              <a:defRPr/>
            </a:pPr>
            <a:r>
              <a:rPr lang="en-US" sz="1800" dirty="0" smtClean="0">
                <a:latin typeface="Calibri" pitchFamily="34" charset="0"/>
              </a:rPr>
              <a:t>Can divide larger copper gages and split between multiple 16 gage contacts</a:t>
            </a:r>
          </a:p>
          <a:p>
            <a:pPr lvl="3" eaLnBrk="1" hangingPunct="1">
              <a:defRPr/>
            </a:pPr>
            <a:r>
              <a:rPr lang="en-US" sz="1800" dirty="0" smtClean="0">
                <a:latin typeface="Calibri" pitchFamily="34" charset="0"/>
              </a:rPr>
              <a:t>Optionally 10, 12, or 14 gage contacts can be accommodated with modified insert  cavities</a:t>
            </a:r>
            <a:endParaRPr lang="en-US" sz="1600" dirty="0" smtClean="0">
              <a:latin typeface="Calibri" pitchFamily="34" charset="0"/>
            </a:endParaRPr>
          </a:p>
          <a:p>
            <a:pPr lvl="3" eaLnBrk="1" hangingPunct="1">
              <a:defRPr/>
            </a:pPr>
            <a:endParaRPr lang="en-US" sz="1200" dirty="0" smtClean="0">
              <a:latin typeface="Calibri" pitchFamily="34" charset="0"/>
            </a:endParaRPr>
          </a:p>
          <a:p>
            <a:pPr lvl="3" eaLnBrk="1" hangingPunct="1">
              <a:buFont typeface="Wingdings" pitchFamily="2" charset="2"/>
              <a:buNone/>
              <a:defRPr/>
            </a:pPr>
            <a:r>
              <a:rPr lang="en-US" sz="1600" dirty="0" smtClean="0">
                <a:latin typeface="Calibri" pitchFamily="34" charset="0"/>
              </a:rPr>
              <a:t> </a:t>
            </a:r>
          </a:p>
          <a:p>
            <a:pPr lvl="1" eaLnBrk="1" hangingPunct="1">
              <a:defRPr/>
            </a:pPr>
            <a:endParaRPr lang="en-US" sz="1600" dirty="0" smtClean="0">
              <a:latin typeface="Calibri" pitchFamily="34" charset="0"/>
            </a:endParaRPr>
          </a:p>
          <a:p>
            <a:pPr eaLnBrk="1" hangingPunct="1">
              <a:defRPr/>
            </a:pPr>
            <a:endParaRPr lang="en-US" sz="1600" dirty="0" smtClean="0">
              <a:latin typeface="Calibri" pitchFamily="34" charset="0"/>
            </a:endParaRPr>
          </a:p>
        </p:txBody>
      </p:sp>
      <p:sp>
        <p:nvSpPr>
          <p:cNvPr id="24582" name="TextBox 5"/>
          <p:cNvSpPr txBox="1">
            <a:spLocks noChangeArrowheads="1"/>
          </p:cNvSpPr>
          <p:nvPr/>
        </p:nvSpPr>
        <p:spPr bwMode="auto">
          <a:xfrm>
            <a:off x="457200" y="838200"/>
            <a:ext cx="3352800" cy="523220"/>
          </a:xfrm>
          <a:prstGeom prst="rect">
            <a:avLst/>
          </a:prstGeom>
          <a:noFill/>
          <a:ln w="9525">
            <a:noFill/>
            <a:miter lim="800000"/>
            <a:headEnd/>
            <a:tailEnd/>
          </a:ln>
        </p:spPr>
        <p:txBody>
          <a:bodyPr>
            <a:spAutoFit/>
          </a:bodyPr>
          <a:lstStyle/>
          <a:p>
            <a:r>
              <a:rPr lang="en-US" sz="2800" dirty="0">
                <a:latin typeface="Calibri" pitchFamily="34" charset="0"/>
              </a:rPr>
              <a:t>Why F-LINK?</a:t>
            </a:r>
          </a:p>
        </p:txBody>
      </p:sp>
      <p:pic>
        <p:nvPicPr>
          <p:cNvPr id="24583" name="Picture 7" descr="C:\Users\egonzalez\Documents\AOS Photographs downloaded\PRODUCT PHOTOGRAPHS\F-LINK 6CH PHOTOS\1-02-08 NEW PICTURES (small)\Connector5.tif"/>
          <p:cNvPicPr>
            <a:picLocks noChangeAspect="1" noChangeArrowheads="1"/>
          </p:cNvPicPr>
          <p:nvPr/>
        </p:nvPicPr>
        <p:blipFill>
          <a:blip r:embed="rId3" cstate="email"/>
          <a:srcRect/>
          <a:stretch>
            <a:fillRect/>
          </a:stretch>
        </p:blipFill>
        <p:spPr bwMode="auto">
          <a:xfrm>
            <a:off x="3733800" y="4191000"/>
            <a:ext cx="1784350" cy="1752600"/>
          </a:xfrm>
          <a:prstGeom prst="rect">
            <a:avLst/>
          </a:prstGeom>
          <a:noFill/>
          <a:ln w="9525">
            <a:noFill/>
            <a:miter lim="800000"/>
            <a:headEnd/>
            <a:tailEnd/>
          </a:ln>
        </p:spPr>
      </p:pic>
      <p:grpSp>
        <p:nvGrpSpPr>
          <p:cNvPr id="2" name="Group 8"/>
          <p:cNvGrpSpPr>
            <a:grpSpLocks/>
          </p:cNvGrpSpPr>
          <p:nvPr/>
        </p:nvGrpSpPr>
        <p:grpSpPr bwMode="auto">
          <a:xfrm>
            <a:off x="762000" y="4343400"/>
            <a:ext cx="1600200" cy="1600200"/>
            <a:chOff x="6705600" y="1600200"/>
            <a:chExt cx="1981200" cy="2057400"/>
          </a:xfrm>
        </p:grpSpPr>
        <p:pic>
          <p:nvPicPr>
            <p:cNvPr id="24590" name="Picture 9" descr="C:\Users\egonzalez\Documents\AOS Training\0000 FLINK downloads for training presentation\F-LINK DATASHEET\F-LINK TERMINI.tif"/>
            <p:cNvPicPr>
              <a:picLocks noChangeAspect="1" noChangeArrowheads="1"/>
            </p:cNvPicPr>
            <p:nvPr/>
          </p:nvPicPr>
          <p:blipFill>
            <a:blip r:embed="rId4" cstate="email"/>
            <a:srcRect/>
            <a:stretch>
              <a:fillRect/>
            </a:stretch>
          </p:blipFill>
          <p:spPr bwMode="auto">
            <a:xfrm>
              <a:off x="6705600" y="1600200"/>
              <a:ext cx="1981200" cy="1485900"/>
            </a:xfrm>
            <a:prstGeom prst="rect">
              <a:avLst/>
            </a:prstGeom>
            <a:noFill/>
            <a:ln w="9525">
              <a:noFill/>
              <a:miter lim="800000"/>
              <a:headEnd/>
              <a:tailEnd/>
            </a:ln>
          </p:spPr>
        </p:pic>
        <p:sp>
          <p:nvSpPr>
            <p:cNvPr id="24591" name="TextBox 10"/>
            <p:cNvSpPr txBox="1">
              <a:spLocks noChangeArrowheads="1"/>
            </p:cNvSpPr>
            <p:nvPr/>
          </p:nvSpPr>
          <p:spPr bwMode="auto">
            <a:xfrm>
              <a:off x="7010400" y="3072825"/>
              <a:ext cx="1600200" cy="584775"/>
            </a:xfrm>
            <a:prstGeom prst="rect">
              <a:avLst/>
            </a:prstGeom>
            <a:noFill/>
            <a:ln w="9525">
              <a:noFill/>
              <a:miter lim="800000"/>
              <a:headEnd/>
              <a:tailEnd/>
            </a:ln>
          </p:spPr>
          <p:txBody>
            <a:bodyPr>
              <a:spAutoFit/>
            </a:bodyPr>
            <a:lstStyle/>
            <a:p>
              <a:r>
                <a:rPr lang="en-US" sz="1400" b="1" dirty="0">
                  <a:solidFill>
                    <a:srgbClr val="FF0000"/>
                  </a:solidFill>
                  <a:latin typeface="Calibri" pitchFamily="34" charset="0"/>
                </a:rPr>
                <a:t>Fiber Termini </a:t>
              </a:r>
              <a:r>
                <a:rPr lang="en-US" dirty="0">
                  <a:solidFill>
                    <a:schemeClr val="bg1"/>
                  </a:solidFill>
                  <a:latin typeface="Calibri" pitchFamily="34" charset="0"/>
                </a:rPr>
                <a:t>Insert</a:t>
              </a:r>
            </a:p>
          </p:txBody>
        </p:sp>
      </p:grpSp>
      <p:grpSp>
        <p:nvGrpSpPr>
          <p:cNvPr id="6" name="Group 11"/>
          <p:cNvGrpSpPr>
            <a:grpSpLocks/>
          </p:cNvGrpSpPr>
          <p:nvPr/>
        </p:nvGrpSpPr>
        <p:grpSpPr bwMode="auto">
          <a:xfrm>
            <a:off x="6553200" y="4495798"/>
            <a:ext cx="2057400" cy="1524002"/>
            <a:chOff x="6705600" y="3886198"/>
            <a:chExt cx="2286000" cy="1828801"/>
          </a:xfrm>
        </p:grpSpPr>
        <p:pic>
          <p:nvPicPr>
            <p:cNvPr id="24588" name="Picture 8" descr="C:\Users\egonzalez\Documents\AOS Training\0000 FLINK downloads for training presentation\F-LINK DATASHEET\COPPER CONTACTS - CLOSE UP.tif"/>
            <p:cNvPicPr>
              <a:picLocks noChangeAspect="1" noChangeArrowheads="1"/>
            </p:cNvPicPr>
            <p:nvPr/>
          </p:nvPicPr>
          <p:blipFill>
            <a:blip r:embed="rId5" cstate="email"/>
            <a:srcRect/>
            <a:stretch>
              <a:fillRect/>
            </a:stretch>
          </p:blipFill>
          <p:spPr bwMode="auto">
            <a:xfrm>
              <a:off x="6705600" y="3886198"/>
              <a:ext cx="1981200" cy="1485900"/>
            </a:xfrm>
            <a:prstGeom prst="rect">
              <a:avLst/>
            </a:prstGeom>
            <a:noFill/>
            <a:ln w="9525">
              <a:noFill/>
              <a:miter lim="800000"/>
              <a:headEnd/>
              <a:tailEnd/>
            </a:ln>
          </p:spPr>
        </p:pic>
        <p:sp>
          <p:nvSpPr>
            <p:cNvPr id="24589" name="TextBox 13"/>
            <p:cNvSpPr txBox="1">
              <a:spLocks noChangeArrowheads="1"/>
            </p:cNvSpPr>
            <p:nvPr/>
          </p:nvSpPr>
          <p:spPr bwMode="auto">
            <a:xfrm rot="10800000" flipV="1">
              <a:off x="6705600" y="5407222"/>
              <a:ext cx="2286000" cy="307777"/>
            </a:xfrm>
            <a:prstGeom prst="rect">
              <a:avLst/>
            </a:prstGeom>
            <a:noFill/>
            <a:ln w="9525">
              <a:noFill/>
              <a:miter lim="800000"/>
              <a:headEnd/>
              <a:tailEnd/>
            </a:ln>
          </p:spPr>
          <p:txBody>
            <a:bodyPr>
              <a:spAutoFit/>
            </a:bodyPr>
            <a:lstStyle/>
            <a:p>
              <a:r>
                <a:rPr lang="en-US" sz="1400" b="1" dirty="0">
                  <a:solidFill>
                    <a:srgbClr val="FF0000"/>
                  </a:solidFill>
                  <a:latin typeface="Calibri" pitchFamily="34" charset="0"/>
                </a:rPr>
                <a:t>Electrical Pin &amp; Socket</a:t>
              </a:r>
            </a:p>
          </p:txBody>
        </p:sp>
      </p:grpSp>
      <p:sp>
        <p:nvSpPr>
          <p:cNvPr id="16" name="Right Arrow 15"/>
          <p:cNvSpPr/>
          <p:nvPr/>
        </p:nvSpPr>
        <p:spPr bwMode="auto">
          <a:xfrm rot="12068084" flipV="1">
            <a:off x="4679950" y="5060950"/>
            <a:ext cx="1905000" cy="182563"/>
          </a:xfrm>
          <a:prstGeom prst="rightArrow">
            <a:avLst/>
          </a:prstGeom>
          <a:solidFill>
            <a:schemeClr val="tx1">
              <a:lumMod val="95000"/>
            </a:schemeClr>
          </a:solidFill>
          <a:ln w="9525" cap="flat" cmpd="sng" algn="ctr">
            <a:solidFill>
              <a:srgbClr val="00B050"/>
            </a:solidFill>
            <a:prstDash val="solid"/>
            <a:round/>
            <a:headEnd type="none" w="med" len="med"/>
            <a:tailEnd type="none" w="med" len="med"/>
          </a:ln>
          <a:effectLst/>
        </p:spPr>
        <p:txBody>
          <a:bodyPr/>
          <a:lstStyle/>
          <a:p>
            <a:pPr>
              <a:defRPr/>
            </a:pPr>
            <a:endParaRPr lang="en-US" dirty="0">
              <a:latin typeface="Calibri" pitchFamily="34" charset="0"/>
            </a:endParaRPr>
          </a:p>
        </p:txBody>
      </p:sp>
      <p:sp>
        <p:nvSpPr>
          <p:cNvPr id="20" name="Right Arrow 19"/>
          <p:cNvSpPr/>
          <p:nvPr/>
        </p:nvSpPr>
        <p:spPr bwMode="auto">
          <a:xfrm rot="776784" flipV="1">
            <a:off x="2264793" y="5009036"/>
            <a:ext cx="2124124" cy="165321"/>
          </a:xfrm>
          <a:prstGeom prst="rightArrow">
            <a:avLst/>
          </a:prstGeom>
          <a:solidFill>
            <a:schemeClr val="tx1">
              <a:lumMod val="95000"/>
            </a:schemeClr>
          </a:solidFill>
          <a:ln w="9525" cap="flat" cmpd="sng" algn="ctr">
            <a:solidFill>
              <a:srgbClr val="00B050"/>
            </a:solidFill>
            <a:prstDash val="solid"/>
            <a:round/>
            <a:headEnd type="none" w="med" len="med"/>
            <a:tailEnd type="none" w="med" len="med"/>
          </a:ln>
          <a:effectLst/>
        </p:spPr>
        <p:txBody>
          <a:bodyPr/>
          <a:lstStyle/>
          <a:p>
            <a:pPr>
              <a:defRPr/>
            </a:pP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ChangeArrowheads="1"/>
          </p:cNvSpPr>
          <p:nvPr/>
        </p:nvSpPr>
        <p:spPr bwMode="auto">
          <a:xfrm>
            <a:off x="457200" y="228600"/>
            <a:ext cx="6858000" cy="457200"/>
          </a:xfrm>
          <a:prstGeom prst="rect">
            <a:avLst/>
          </a:prstGeom>
          <a:noFill/>
          <a:ln w="9525">
            <a:noFill/>
            <a:miter lim="800000"/>
            <a:headEnd/>
            <a:tailEnd/>
          </a:ln>
        </p:spPr>
        <p:txBody>
          <a:bodyPr anchor="t" anchorCtr="0"/>
          <a:lstStyle/>
          <a:p>
            <a:pPr eaLnBrk="1" hangingPunct="1"/>
            <a:r>
              <a:rPr lang="en-US" sz="3200" dirty="0">
                <a:solidFill>
                  <a:srgbClr val="FF0066"/>
                </a:solidFill>
                <a:latin typeface="Calibri" pitchFamily="34" charset="0"/>
              </a:rPr>
              <a:t>F-LINK</a:t>
            </a:r>
            <a:r>
              <a:rPr lang="en-US" sz="3200" dirty="0">
                <a:solidFill>
                  <a:srgbClr val="FF0066"/>
                </a:solidFill>
                <a:latin typeface="Calibri" pitchFamily="34" charset="0"/>
                <a:cs typeface="Arial" charset="0"/>
              </a:rPr>
              <a:t>™</a:t>
            </a:r>
            <a:r>
              <a:rPr lang="en-US" sz="3200" dirty="0">
                <a:solidFill>
                  <a:schemeClr val="tx2"/>
                </a:solidFill>
                <a:latin typeface="Calibri" pitchFamily="34" charset="0"/>
              </a:rPr>
              <a:t> </a:t>
            </a:r>
            <a:r>
              <a:rPr lang="en-US" sz="3200" dirty="0">
                <a:solidFill>
                  <a:srgbClr val="FF0066"/>
                </a:solidFill>
                <a:latin typeface="Calibri" pitchFamily="34" charset="0"/>
              </a:rPr>
              <a:t>Product Family</a:t>
            </a:r>
          </a:p>
        </p:txBody>
      </p:sp>
      <p:pic>
        <p:nvPicPr>
          <p:cNvPr id="36870" name="Picture 6" descr="f-lik family"/>
          <p:cNvPicPr>
            <a:picLocks noChangeAspect="1" noChangeArrowheads="1"/>
          </p:cNvPicPr>
          <p:nvPr/>
        </p:nvPicPr>
        <p:blipFill>
          <a:blip r:embed="rId2" cstate="email"/>
          <a:srcRect/>
          <a:stretch>
            <a:fillRect/>
          </a:stretch>
        </p:blipFill>
        <p:spPr bwMode="auto">
          <a:xfrm>
            <a:off x="533400" y="914401"/>
            <a:ext cx="4228765" cy="2895600"/>
          </a:xfrm>
          <a:prstGeom prst="rect">
            <a:avLst/>
          </a:prstGeom>
          <a:noFill/>
          <a:ln w="9525">
            <a:solidFill>
              <a:schemeClr val="tx1"/>
            </a:solidFill>
            <a:miter lim="800000"/>
            <a:headEnd/>
            <a:tailEnd/>
          </a:ln>
        </p:spPr>
      </p:pic>
      <p:sp>
        <p:nvSpPr>
          <p:cNvPr id="36871" name="TextBox 9"/>
          <p:cNvSpPr txBox="1">
            <a:spLocks noChangeArrowheads="1"/>
          </p:cNvSpPr>
          <p:nvPr/>
        </p:nvSpPr>
        <p:spPr bwMode="auto">
          <a:xfrm>
            <a:off x="4953000" y="914400"/>
            <a:ext cx="3810000" cy="2831544"/>
          </a:xfrm>
          <a:prstGeom prst="rect">
            <a:avLst/>
          </a:prstGeom>
          <a:noFill/>
          <a:ln w="9525">
            <a:noFill/>
            <a:miter lim="800000"/>
            <a:headEnd/>
            <a:tailEnd/>
          </a:ln>
        </p:spPr>
        <p:txBody>
          <a:bodyPr>
            <a:spAutoFit/>
          </a:bodyPr>
          <a:lstStyle/>
          <a:p>
            <a:r>
              <a:rPr lang="en-US" sz="2000" dirty="0">
                <a:latin typeface="Calibri" pitchFamily="34" charset="0"/>
              </a:rPr>
              <a:t>Designed  as a cost effective alternative to high cost Military connector systems. </a:t>
            </a:r>
          </a:p>
          <a:p>
            <a:endParaRPr lang="en-US" sz="2000" dirty="0">
              <a:latin typeface="Calibri" pitchFamily="34" charset="0"/>
            </a:endParaRPr>
          </a:p>
          <a:p>
            <a:r>
              <a:rPr lang="en-US" sz="2000" dirty="0">
                <a:latin typeface="Calibri" pitchFamily="34" charset="0"/>
              </a:rPr>
              <a:t>Key “harsh environment”  design elements from Military products used, along with innovative cost reduction measures</a:t>
            </a:r>
          </a:p>
          <a:p>
            <a:endParaRPr lang="en-US" dirty="0">
              <a:latin typeface="Calibri" pitchFamily="34" charset="0"/>
            </a:endParaRPr>
          </a:p>
        </p:txBody>
      </p:sp>
      <p:sp>
        <p:nvSpPr>
          <p:cNvPr id="36872" name="TextBox 10"/>
          <p:cNvSpPr txBox="1">
            <a:spLocks noChangeArrowheads="1"/>
          </p:cNvSpPr>
          <p:nvPr/>
        </p:nvSpPr>
        <p:spPr bwMode="auto">
          <a:xfrm>
            <a:off x="533400" y="3962400"/>
            <a:ext cx="8077200" cy="1015663"/>
          </a:xfrm>
          <a:prstGeom prst="rect">
            <a:avLst/>
          </a:prstGeom>
          <a:noFill/>
          <a:ln w="9525">
            <a:noFill/>
            <a:miter lim="800000"/>
            <a:headEnd/>
            <a:tailEnd/>
          </a:ln>
        </p:spPr>
        <p:txBody>
          <a:bodyPr wrap="square">
            <a:spAutoFit/>
          </a:bodyPr>
          <a:lstStyle/>
          <a:p>
            <a:r>
              <a:rPr lang="en-US" sz="2000" dirty="0">
                <a:latin typeface="Calibri" pitchFamily="34" charset="0"/>
              </a:rPr>
              <a:t>Harsh Environment is Key:</a:t>
            </a:r>
          </a:p>
          <a:p>
            <a:r>
              <a:rPr lang="en-US" sz="2000" dirty="0">
                <a:latin typeface="Calibri" pitchFamily="34" charset="0"/>
              </a:rPr>
              <a:t>Excellent connector  system for industrial, energy plants, mining, waste water treatment, remote monitoring sites, even campus &amp; school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sz="quarter" idx="4294967295"/>
          </p:nvPr>
        </p:nvSpPr>
        <p:spPr>
          <a:xfrm>
            <a:off x="381000" y="381000"/>
            <a:ext cx="7772400" cy="2438400"/>
          </a:xfrm>
          <a:prstGeom prst="rect">
            <a:avLst/>
          </a:prstGeom>
        </p:spPr>
        <p:txBody>
          <a:bodyPr/>
          <a:lstStyle/>
          <a:p>
            <a:pPr eaLnBrk="1" hangingPunct="1"/>
            <a:r>
              <a:rPr lang="en-US" sz="3200" dirty="0" smtClean="0">
                <a:solidFill>
                  <a:srgbClr val="FF0000"/>
                </a:solidFill>
                <a:effectLst/>
                <a:latin typeface="Calibri" pitchFamily="34" charset="0"/>
              </a:rPr>
              <a:t>“IRIS” BREAKAWAY</a:t>
            </a:r>
            <a:br>
              <a:rPr lang="en-US" sz="3200" dirty="0" smtClean="0">
                <a:solidFill>
                  <a:srgbClr val="FF0000"/>
                </a:solidFill>
                <a:effectLst/>
                <a:latin typeface="Calibri" pitchFamily="34" charset="0"/>
              </a:rPr>
            </a:br>
            <a:r>
              <a:rPr lang="en-US" sz="4400" dirty="0" smtClean="0">
                <a:solidFill>
                  <a:srgbClr val="FF0000"/>
                </a:solidFill>
                <a:effectLst/>
                <a:latin typeface="Calibri" pitchFamily="34" charset="0"/>
              </a:rPr>
              <a:t/>
            </a:r>
            <a:br>
              <a:rPr lang="en-US" sz="4400" dirty="0" smtClean="0">
                <a:solidFill>
                  <a:srgbClr val="FF0000"/>
                </a:solidFill>
                <a:effectLst/>
                <a:latin typeface="Calibri" pitchFamily="34" charset="0"/>
              </a:rPr>
            </a:br>
            <a:r>
              <a:rPr lang="en-US" sz="2800" dirty="0" smtClean="0">
                <a:solidFill>
                  <a:schemeClr val="tx1"/>
                </a:solidFill>
                <a:effectLst/>
                <a:latin typeface="Calibri" pitchFamily="34" charset="0"/>
              </a:rPr>
              <a:t>Municipalities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Emergency Equipment Companies</a:t>
            </a:r>
            <a:r>
              <a:rPr lang="en-US" sz="2800" dirty="0" smtClean="0">
                <a:solidFill>
                  <a:srgbClr val="FF0000"/>
                </a:solidFill>
                <a:effectLst/>
                <a:latin typeface="Calibri" pitchFamily="34" charset="0"/>
              </a:rPr>
              <a:t/>
            </a:r>
            <a:br>
              <a:rPr lang="en-US" sz="2800" dirty="0" smtClean="0">
                <a:solidFill>
                  <a:srgbClr val="FF0000"/>
                </a:solidFill>
                <a:effectLst/>
                <a:latin typeface="Calibri" pitchFamily="34" charset="0"/>
              </a:rPr>
            </a:br>
            <a:endParaRPr lang="en-US" sz="2800" dirty="0" smtClean="0">
              <a:solidFill>
                <a:srgbClr val="FF0000"/>
              </a:solidFill>
              <a:effectLst/>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685800"/>
          </a:xfrm>
          <a:prstGeom prst="rect">
            <a:avLst/>
          </a:prstGeom>
        </p:spPr>
        <p:txBody>
          <a:bodyPr/>
          <a:lstStyle/>
          <a:p>
            <a:r>
              <a:rPr lang="en-US" sz="3200" dirty="0" smtClean="0">
                <a:solidFill>
                  <a:srgbClr val="FF0000"/>
                </a:solidFill>
                <a:effectLst/>
                <a:latin typeface="Calibri" pitchFamily="34" charset="0"/>
              </a:rPr>
              <a:t>IRIS</a:t>
            </a:r>
            <a:endParaRPr lang="en-US" sz="3200" dirty="0">
              <a:solidFill>
                <a:srgbClr val="FF0000"/>
              </a:solidFill>
              <a:effectLst/>
              <a:latin typeface="Calibri" pitchFamily="34" charset="0"/>
            </a:endParaRPr>
          </a:p>
        </p:txBody>
      </p:sp>
      <p:sp>
        <p:nvSpPr>
          <p:cNvPr id="7" name="Content Placeholder 6"/>
          <p:cNvSpPr>
            <a:spLocks noGrp="1"/>
          </p:cNvSpPr>
          <p:nvPr>
            <p:ph idx="4294967295"/>
          </p:nvPr>
        </p:nvSpPr>
        <p:spPr>
          <a:xfrm>
            <a:off x="457200" y="914400"/>
            <a:ext cx="5867400" cy="3657600"/>
          </a:xfrm>
          <a:prstGeom prst="rect">
            <a:avLst/>
          </a:prstGeom>
        </p:spPr>
        <p:txBody>
          <a:bodyPr/>
          <a:lstStyle/>
          <a:p>
            <a:r>
              <a:rPr lang="en-US" sz="2800" dirty="0" smtClean="0">
                <a:latin typeface="Calibri" pitchFamily="34" charset="0"/>
              </a:rPr>
              <a:t>Intelligent Release Interconnect System</a:t>
            </a:r>
          </a:p>
          <a:p>
            <a:r>
              <a:rPr lang="en-US" sz="2800" dirty="0" smtClean="0">
                <a:latin typeface="Calibri" pitchFamily="34" charset="0"/>
              </a:rPr>
              <a:t>6 to 12 Channels</a:t>
            </a:r>
          </a:p>
          <a:p>
            <a:r>
              <a:rPr lang="en-US" sz="2800" dirty="0" smtClean="0">
                <a:latin typeface="Calibri" pitchFamily="34" charset="0"/>
              </a:rPr>
              <a:t>Enables connector system to disengage rapidly without damaging fiber.</a:t>
            </a:r>
          </a:p>
          <a:p>
            <a:r>
              <a:rPr lang="en-US" sz="2800" dirty="0" smtClean="0">
                <a:latin typeface="Calibri" pitchFamily="34" charset="0"/>
              </a:rPr>
              <a:t>Designed for traffic control enclosures</a:t>
            </a:r>
          </a:p>
        </p:txBody>
      </p:sp>
      <p:pic>
        <p:nvPicPr>
          <p:cNvPr id="6" name="Picture 2"/>
          <p:cNvPicPr>
            <a:picLocks noChangeAspect="1" noChangeArrowheads="1"/>
          </p:cNvPicPr>
          <p:nvPr/>
        </p:nvPicPr>
        <p:blipFill>
          <a:blip r:embed="rId2" cstate="email"/>
          <a:srcRect/>
          <a:stretch>
            <a:fillRect/>
          </a:stretch>
        </p:blipFill>
        <p:spPr bwMode="auto">
          <a:xfrm>
            <a:off x="6400800" y="914400"/>
            <a:ext cx="2362200" cy="397880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81000" y="304800"/>
            <a:ext cx="8229600" cy="808038"/>
          </a:xfrm>
          <a:prstGeom prst="rect">
            <a:avLst/>
          </a:prstGeom>
        </p:spPr>
        <p:txBody>
          <a:bodyPr/>
          <a:lstStyle/>
          <a:p>
            <a:r>
              <a:rPr lang="en-US" sz="3200" dirty="0" smtClean="0">
                <a:solidFill>
                  <a:srgbClr val="FF0000"/>
                </a:solidFill>
                <a:effectLst/>
                <a:latin typeface="Calibri" pitchFamily="34" charset="0"/>
              </a:rPr>
              <a:t>Break Away Connector System</a:t>
            </a:r>
          </a:p>
        </p:txBody>
      </p:sp>
      <p:sp>
        <p:nvSpPr>
          <p:cNvPr id="6" name="Content Placeholder 5"/>
          <p:cNvSpPr>
            <a:spLocks noGrp="1"/>
          </p:cNvSpPr>
          <p:nvPr>
            <p:ph idx="4294967295"/>
          </p:nvPr>
        </p:nvSpPr>
        <p:spPr>
          <a:xfrm>
            <a:off x="457200" y="990600"/>
            <a:ext cx="8229600" cy="4530725"/>
          </a:xfrm>
          <a:prstGeom prst="rect">
            <a:avLst/>
          </a:prstGeom>
        </p:spPr>
        <p:txBody>
          <a:bodyPr/>
          <a:lstStyle/>
          <a:p>
            <a:pPr>
              <a:buFont typeface="Wingdings" pitchFamily="2" charset="2"/>
              <a:buNone/>
              <a:defRPr/>
            </a:pPr>
            <a:r>
              <a:rPr lang="en-US" sz="2800" dirty="0" smtClean="0">
                <a:latin typeface="Calibri" pitchFamily="34" charset="0"/>
              </a:rPr>
              <a:t>Problem: </a:t>
            </a:r>
          </a:p>
          <a:p>
            <a:pPr>
              <a:defRPr/>
            </a:pPr>
            <a:r>
              <a:rPr lang="en-US" sz="2400" dirty="0" smtClean="0">
                <a:latin typeface="Calibri" pitchFamily="34" charset="0"/>
              </a:rPr>
              <a:t>Traffic pedestals at intersections subject to traffic accident destruction</a:t>
            </a:r>
          </a:p>
          <a:p>
            <a:pPr lvl="1">
              <a:defRPr/>
            </a:pPr>
            <a:r>
              <a:rPr lang="en-US" sz="2000" dirty="0" smtClean="0">
                <a:latin typeface="Calibri" pitchFamily="34" charset="0"/>
              </a:rPr>
              <a:t>Attachment to underground cable plant, results in added damage and need for retrenching and burial of replacement cable feeds to pedestal.  </a:t>
            </a:r>
          </a:p>
          <a:p>
            <a:pPr lvl="1">
              <a:defRPr/>
            </a:pPr>
            <a:r>
              <a:rPr lang="en-US" sz="2000" dirty="0" smtClean="0">
                <a:latin typeface="Calibri" pitchFamily="34" charset="0"/>
              </a:rPr>
              <a:t>Very expensive and time consuming, under rapid reaction time requirements, due to safety concerns for traffic</a:t>
            </a:r>
            <a:endParaRPr lang="en-US" sz="2000" dirty="0">
              <a:latin typeface="Calibri"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81000" y="381000"/>
            <a:ext cx="8229600" cy="762000"/>
          </a:xfrm>
          <a:prstGeom prst="rect">
            <a:avLst/>
          </a:prstGeom>
        </p:spPr>
        <p:txBody>
          <a:bodyPr/>
          <a:lstStyle/>
          <a:p>
            <a:r>
              <a:rPr lang="en-US" sz="3200" dirty="0" smtClean="0">
                <a:solidFill>
                  <a:srgbClr val="FF0000"/>
                </a:solidFill>
                <a:effectLst/>
                <a:latin typeface="Calibri" pitchFamily="34" charset="0"/>
              </a:rPr>
              <a:t>Break Away Connector System</a:t>
            </a:r>
          </a:p>
        </p:txBody>
      </p:sp>
      <p:pic>
        <p:nvPicPr>
          <p:cNvPr id="51205" name="Picture 6"/>
          <p:cNvPicPr>
            <a:picLocks noGrp="1" noChangeAspect="1" noChangeArrowheads="1"/>
          </p:cNvPicPr>
          <p:nvPr>
            <p:ph idx="4294967295"/>
          </p:nvPr>
        </p:nvPicPr>
        <p:blipFill>
          <a:blip r:embed="rId2" cstate="email"/>
          <a:stretch>
            <a:fillRect/>
          </a:stretch>
        </p:blipFill>
        <p:spPr>
          <a:xfrm>
            <a:off x="304800" y="1066800"/>
            <a:ext cx="6000750" cy="4530725"/>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idx="4294967295"/>
          </p:nvPr>
        </p:nvSpPr>
        <p:spPr>
          <a:xfrm>
            <a:off x="381000" y="381000"/>
            <a:ext cx="8153400" cy="1066800"/>
          </a:xfrm>
          <a:prstGeom prst="rect">
            <a:avLst/>
          </a:prstGeom>
        </p:spPr>
        <p:txBody>
          <a:bodyPr/>
          <a:lstStyle/>
          <a:p>
            <a:pPr eaLnBrk="1" hangingPunct="1"/>
            <a:r>
              <a:rPr lang="en-US" sz="3200" dirty="0" smtClean="0">
                <a:solidFill>
                  <a:srgbClr val="FF0000"/>
                </a:solidFill>
                <a:effectLst/>
                <a:latin typeface="Calibri" pitchFamily="34" charset="0"/>
              </a:rPr>
              <a:t>Self Closing Dust Cover</a:t>
            </a:r>
            <a:br>
              <a:rPr lang="en-US" sz="3200" dirty="0" smtClean="0">
                <a:solidFill>
                  <a:srgbClr val="FF0000"/>
                </a:solidFill>
                <a:effectLst/>
                <a:latin typeface="Calibri" pitchFamily="34" charset="0"/>
              </a:rPr>
            </a:br>
            <a:r>
              <a:rPr lang="en-US" sz="3200" dirty="0" smtClean="0">
                <a:solidFill>
                  <a:srgbClr val="FF0000"/>
                </a:solidFill>
                <a:effectLst/>
                <a:latin typeface="Calibri" pitchFamily="34" charset="0"/>
              </a:rPr>
              <a:t>(affectionately:  Toilet Seat)</a:t>
            </a:r>
          </a:p>
        </p:txBody>
      </p:sp>
      <p:sp>
        <p:nvSpPr>
          <p:cNvPr id="90115" name="Rectangle 3"/>
          <p:cNvSpPr>
            <a:spLocks noGrp="1" noChangeArrowheads="1"/>
          </p:cNvSpPr>
          <p:nvPr>
            <p:ph idx="4294967295"/>
          </p:nvPr>
        </p:nvSpPr>
        <p:spPr>
          <a:xfrm>
            <a:off x="533400" y="1447800"/>
            <a:ext cx="8229600" cy="4378325"/>
          </a:xfrm>
          <a:prstGeom prst="rect">
            <a:avLst/>
          </a:prstGeom>
        </p:spPr>
        <p:txBody>
          <a:bodyPr/>
          <a:lstStyle/>
          <a:p>
            <a:pPr algn="ctr" eaLnBrk="1" hangingPunct="1">
              <a:buFont typeface="Wingdings" pitchFamily="2" charset="2"/>
              <a:buNone/>
              <a:defRPr/>
            </a:pPr>
            <a:r>
              <a:rPr lang="en-US" dirty="0" smtClean="0">
                <a:latin typeface="Calibri" pitchFamily="34" charset="0"/>
              </a:rPr>
              <a:t>Closed, Mated, Open</a:t>
            </a:r>
          </a:p>
        </p:txBody>
      </p:sp>
      <p:pic>
        <p:nvPicPr>
          <p:cNvPr id="47110" name="Picture 4" descr="ToiletSeat-3"/>
          <p:cNvPicPr>
            <a:picLocks noChangeAspect="1" noChangeArrowheads="1"/>
          </p:cNvPicPr>
          <p:nvPr/>
        </p:nvPicPr>
        <p:blipFill>
          <a:blip r:embed="rId2" cstate="email"/>
          <a:srcRect/>
          <a:stretch>
            <a:fillRect/>
          </a:stretch>
        </p:blipFill>
        <p:spPr bwMode="auto">
          <a:xfrm>
            <a:off x="3581400" y="3200400"/>
            <a:ext cx="2438400" cy="1828800"/>
          </a:xfrm>
          <a:prstGeom prst="rect">
            <a:avLst/>
          </a:prstGeom>
          <a:noFill/>
          <a:ln w="9525">
            <a:solidFill>
              <a:schemeClr val="tx1"/>
            </a:solidFill>
            <a:miter lim="800000"/>
            <a:headEnd/>
            <a:tailEnd/>
          </a:ln>
        </p:spPr>
      </p:pic>
      <p:pic>
        <p:nvPicPr>
          <p:cNvPr id="47111" name="Picture 5" descr="ToiletSeat-1"/>
          <p:cNvPicPr>
            <a:picLocks noChangeAspect="1" noChangeArrowheads="1"/>
          </p:cNvPicPr>
          <p:nvPr/>
        </p:nvPicPr>
        <p:blipFill>
          <a:blip r:embed="rId3" cstate="email"/>
          <a:srcRect/>
          <a:stretch>
            <a:fillRect/>
          </a:stretch>
        </p:blipFill>
        <p:spPr bwMode="auto">
          <a:xfrm>
            <a:off x="762000" y="2362200"/>
            <a:ext cx="2438400" cy="1828800"/>
          </a:xfrm>
          <a:prstGeom prst="rect">
            <a:avLst/>
          </a:prstGeom>
          <a:noFill/>
          <a:ln w="9525">
            <a:solidFill>
              <a:schemeClr val="tx1"/>
            </a:solidFill>
            <a:miter lim="800000"/>
            <a:headEnd/>
            <a:tailEnd/>
          </a:ln>
        </p:spPr>
      </p:pic>
      <p:pic>
        <p:nvPicPr>
          <p:cNvPr id="47112" name="Picture 6" descr="ToiletSeat-2"/>
          <p:cNvPicPr>
            <a:picLocks noChangeAspect="1" noChangeArrowheads="1"/>
          </p:cNvPicPr>
          <p:nvPr/>
        </p:nvPicPr>
        <p:blipFill>
          <a:blip r:embed="rId4" cstate="email"/>
          <a:srcRect/>
          <a:stretch>
            <a:fillRect/>
          </a:stretch>
        </p:blipFill>
        <p:spPr bwMode="auto">
          <a:xfrm>
            <a:off x="6400800" y="2362200"/>
            <a:ext cx="2438400" cy="1828800"/>
          </a:xfrm>
          <a:prstGeom prst="rect">
            <a:avLst/>
          </a:prstGeom>
          <a:noFill/>
          <a:ln w="9525">
            <a:solidFill>
              <a:schemeClr val="tx1"/>
            </a:solidFill>
            <a:miter lim="800000"/>
            <a:headEnd/>
            <a:tailEnd/>
          </a:ln>
        </p:spPr>
      </p:pic>
      <p:sp>
        <p:nvSpPr>
          <p:cNvPr id="47113" name="TextBox 10"/>
          <p:cNvSpPr txBox="1">
            <a:spLocks noChangeArrowheads="1"/>
          </p:cNvSpPr>
          <p:nvPr/>
        </p:nvSpPr>
        <p:spPr bwMode="auto">
          <a:xfrm>
            <a:off x="1295400" y="5257800"/>
            <a:ext cx="6858000" cy="646113"/>
          </a:xfrm>
          <a:prstGeom prst="rect">
            <a:avLst/>
          </a:prstGeom>
          <a:noFill/>
          <a:ln w="9525">
            <a:noFill/>
            <a:miter lim="800000"/>
            <a:headEnd/>
            <a:tailEnd/>
          </a:ln>
        </p:spPr>
        <p:txBody>
          <a:bodyPr>
            <a:spAutoFit/>
          </a:bodyPr>
          <a:lstStyle/>
          <a:p>
            <a:r>
              <a:rPr lang="en-US" dirty="0">
                <a:latin typeface="Calibri" pitchFamily="34" charset="0"/>
              </a:rPr>
              <a:t>Initial application for 12 channel COTS-83526 type connector . Concept can </a:t>
            </a:r>
            <a:r>
              <a:rPr lang="en-US" dirty="0" smtClean="0">
                <a:latin typeface="Calibri" pitchFamily="34" charset="0"/>
              </a:rPr>
              <a:t>accommodate </a:t>
            </a:r>
            <a:r>
              <a:rPr lang="en-US" dirty="0">
                <a:latin typeface="Calibri" pitchFamily="34" charset="0"/>
              </a:rPr>
              <a:t>almost any receptacle connector family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4294967295"/>
          </p:nvPr>
        </p:nvSpPr>
        <p:spPr>
          <a:xfrm>
            <a:off x="0" y="4495800"/>
            <a:ext cx="9144000" cy="762000"/>
          </a:xfrm>
          <a:prstGeom prst="rect">
            <a:avLst/>
          </a:prstGeom>
        </p:spPr>
        <p:txBody>
          <a:bodyPr/>
          <a:lstStyle/>
          <a:p>
            <a:pPr algn="ctr" eaLnBrk="1" hangingPunct="1">
              <a:buFont typeface="Wingdings" pitchFamily="2" charset="2"/>
              <a:buNone/>
              <a:defRPr/>
            </a:pPr>
            <a:r>
              <a:rPr lang="en-US" dirty="0" smtClean="0">
                <a:latin typeface="Calibri" pitchFamily="34" charset="0"/>
                <a:hlinkClick r:id="rId2"/>
              </a:rPr>
              <a:t>www.occfiber.com</a:t>
            </a:r>
            <a:endParaRPr lang="en-US" dirty="0" smtClean="0">
              <a:latin typeface="Calibri" pitchFamily="34" charset="0"/>
            </a:endParaRPr>
          </a:p>
          <a:p>
            <a:pPr algn="ctr" eaLnBrk="1" hangingPunct="1">
              <a:buFont typeface="Wingdings" pitchFamily="2" charset="2"/>
              <a:buNone/>
              <a:defRPr/>
            </a:pPr>
            <a:endParaRPr lang="en-US" dirty="0" smtClean="0">
              <a:latin typeface="Calibri" pitchFamily="34" charset="0"/>
            </a:endParaRPr>
          </a:p>
        </p:txBody>
      </p:sp>
      <p:sp>
        <p:nvSpPr>
          <p:cNvPr id="2" name="Rectangle 5"/>
          <p:cNvSpPr>
            <a:spLocks noChangeArrowheads="1"/>
          </p:cNvSpPr>
          <p:nvPr/>
        </p:nvSpPr>
        <p:spPr bwMode="auto">
          <a:xfrm>
            <a:off x="1752600" y="1524000"/>
            <a:ext cx="5410200" cy="26670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75000"/>
              <a:buFont typeface="Wingdings" pitchFamily="2" charset="2"/>
              <a:buNone/>
              <a:defRPr/>
            </a:pPr>
            <a:r>
              <a:rPr lang="en-US" sz="3200" dirty="0">
                <a:latin typeface="Calibri" pitchFamily="34" charset="0"/>
              </a:rPr>
              <a:t>Thank you.</a:t>
            </a:r>
          </a:p>
          <a:p>
            <a:pPr marL="342900" indent="-342900" algn="ctr" eaLnBrk="1" hangingPunct="1">
              <a:spcBef>
                <a:spcPct val="20000"/>
              </a:spcBef>
              <a:buClr>
                <a:schemeClr val="hlink"/>
              </a:buClr>
              <a:buSzPct val="75000"/>
              <a:buFont typeface="Wingdings" pitchFamily="2" charset="2"/>
              <a:buNone/>
              <a:defRPr/>
            </a:pPr>
            <a:endParaRPr lang="en-US" sz="3200" dirty="0">
              <a:latin typeface="Calibri" pitchFamily="34" charset="0"/>
            </a:endParaRPr>
          </a:p>
          <a:p>
            <a:pPr marL="342900" indent="-342900" algn="ctr" eaLnBrk="1" hangingPunct="1">
              <a:spcBef>
                <a:spcPct val="20000"/>
              </a:spcBef>
              <a:buClr>
                <a:schemeClr val="hlink"/>
              </a:buClr>
              <a:buSzPct val="75000"/>
              <a:buFont typeface="Wingdings" pitchFamily="2" charset="2"/>
              <a:buNone/>
              <a:defRPr/>
            </a:pPr>
            <a:r>
              <a:rPr lang="en-US" sz="3200" dirty="0" smtClean="0">
                <a:latin typeface="Calibri" pitchFamily="34" charset="0"/>
              </a:rPr>
              <a:t>Questions?</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457200" y="381000"/>
            <a:ext cx="7772400" cy="3810000"/>
          </a:xfrm>
          <a:prstGeom prst="rect">
            <a:avLst/>
          </a:prstGeom>
        </p:spPr>
        <p:txBody>
          <a:bodyPr/>
          <a:lstStyle/>
          <a:p>
            <a:pPr eaLnBrk="1" hangingPunct="1"/>
            <a:r>
              <a:rPr lang="en-US" sz="3200" dirty="0" smtClean="0">
                <a:solidFill>
                  <a:srgbClr val="FF0000"/>
                </a:solidFill>
                <a:effectLst/>
                <a:latin typeface="Calibri" pitchFamily="34" charset="0"/>
              </a:rPr>
              <a:t>M29504/14 /15  Terminus</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Used in:</a:t>
            </a: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Shipboard connectors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Pierside connectors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Higher Density Tactical Connectors</a:t>
            </a:r>
            <a:br>
              <a:rPr lang="en-US" sz="2400" dirty="0" smtClean="0">
                <a:solidFill>
                  <a:schemeClr val="tx1"/>
                </a:solidFill>
                <a:effectLst/>
                <a:latin typeface="Calibri" pitchFamily="34" charset="0"/>
              </a:rPr>
            </a:br>
            <a:endParaRPr lang="en-US" sz="4000" dirty="0" smtClean="0">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noGrp="1" noChangeArrowheads="1"/>
          </p:cNvSpPr>
          <p:nvPr>
            <p:ph type="body" idx="4294967295"/>
          </p:nvPr>
        </p:nvSpPr>
        <p:spPr>
          <a:xfrm>
            <a:off x="304800" y="1066800"/>
            <a:ext cx="8610600" cy="2438400"/>
          </a:xfrm>
          <a:prstGeom prst="rect">
            <a:avLst/>
          </a:prstGeom>
        </p:spPr>
        <p:txBody>
          <a:bodyPr/>
          <a:lstStyle/>
          <a:p>
            <a:pPr algn="ctr" eaLnBrk="1" hangingPunct="1">
              <a:lnSpc>
                <a:spcPct val="80000"/>
              </a:lnSpc>
              <a:buFont typeface="Wingdings" pitchFamily="2" charset="2"/>
              <a:buNone/>
              <a:defRPr/>
            </a:pPr>
            <a:r>
              <a:rPr lang="en-US" sz="2800" dirty="0" smtClean="0">
                <a:latin typeface="Calibri" pitchFamily="34" charset="0"/>
              </a:rPr>
              <a:t>MIL SPEC QUALIFIED</a:t>
            </a:r>
          </a:p>
          <a:p>
            <a:pPr marL="1320800" lvl="2" indent="-406400" eaLnBrk="1" hangingPunct="1">
              <a:defRPr/>
            </a:pPr>
            <a:r>
              <a:rPr lang="en-US" sz="2000" dirty="0" smtClean="0">
                <a:latin typeface="Calibri" pitchFamily="34" charset="0"/>
              </a:rPr>
              <a:t>Navy Applications use these for M28876 Connectors</a:t>
            </a:r>
          </a:p>
          <a:p>
            <a:pPr marL="1320800" lvl="2" indent="-406400" eaLnBrk="1" hangingPunct="1">
              <a:defRPr/>
            </a:pPr>
            <a:r>
              <a:rPr lang="en-US" sz="2000" dirty="0" smtClean="0">
                <a:latin typeface="Calibri" pitchFamily="34" charset="0"/>
              </a:rPr>
              <a:t>Used in Tactical “Pierside” Connectors (Navy &amp; Army)</a:t>
            </a:r>
          </a:p>
          <a:p>
            <a:pPr marL="1320800" lvl="2" indent="-406400" eaLnBrk="1" hangingPunct="1">
              <a:defRPr/>
            </a:pPr>
            <a:r>
              <a:rPr lang="en-US" sz="2000" dirty="0" smtClean="0">
                <a:latin typeface="Calibri" pitchFamily="34" charset="0"/>
              </a:rPr>
              <a:t>Used in AIS Tactical COTS-83526 Connectors</a:t>
            </a:r>
          </a:p>
          <a:p>
            <a:pPr marL="1320800" lvl="2" indent="-406400" eaLnBrk="1" hangingPunct="1">
              <a:defRPr/>
            </a:pPr>
            <a:r>
              <a:rPr lang="en-US" sz="2000" dirty="0" smtClean="0">
                <a:latin typeface="Calibri" pitchFamily="34" charset="0"/>
              </a:rPr>
              <a:t>Typical sales are through distributors for mil connector products, or OEM cable assembly shops and for assemblies we manufacture. </a:t>
            </a:r>
          </a:p>
          <a:p>
            <a:pPr eaLnBrk="1" hangingPunct="1">
              <a:lnSpc>
                <a:spcPct val="80000"/>
              </a:lnSpc>
              <a:defRPr/>
            </a:pPr>
            <a:endParaRPr lang="en-US" sz="1800" dirty="0" smtClean="0">
              <a:latin typeface="Calibri" pitchFamily="34" charset="0"/>
            </a:endParaRPr>
          </a:p>
        </p:txBody>
      </p:sp>
      <p:sp>
        <p:nvSpPr>
          <p:cNvPr id="13320" name="Rectangle 18"/>
          <p:cNvSpPr>
            <a:spLocks noGrp="1" noChangeArrowheads="1"/>
          </p:cNvSpPr>
          <p:nvPr>
            <p:ph type="title" idx="4294967295"/>
          </p:nvPr>
        </p:nvSpPr>
        <p:spPr>
          <a:xfrm>
            <a:off x="457200" y="304800"/>
            <a:ext cx="7543800" cy="762000"/>
          </a:xfrm>
          <a:prstGeom prst="rect">
            <a:avLst/>
          </a:prstGeom>
        </p:spPr>
        <p:txBody>
          <a:bodyPr/>
          <a:lstStyle/>
          <a:p>
            <a:r>
              <a:rPr lang="en-US" sz="3200" dirty="0" smtClean="0">
                <a:solidFill>
                  <a:srgbClr val="FF0066"/>
                </a:solidFill>
                <a:latin typeface="Calibri" pitchFamily="34" charset="0"/>
              </a:rPr>
              <a:t>M29504/14 &amp; M29504/15  Termini</a:t>
            </a:r>
          </a:p>
        </p:txBody>
      </p:sp>
      <p:sp>
        <p:nvSpPr>
          <p:cNvPr id="32780" name="Rectangle 12"/>
          <p:cNvSpPr>
            <a:spLocks noChangeArrowheads="1"/>
          </p:cNvSpPr>
          <p:nvPr/>
        </p:nvSpPr>
        <p:spPr bwMode="auto">
          <a:xfrm>
            <a:off x="533400" y="304800"/>
            <a:ext cx="8229600" cy="712788"/>
          </a:xfrm>
          <a:prstGeom prst="rect">
            <a:avLst/>
          </a:prstGeom>
          <a:noFill/>
          <a:ln w="9525">
            <a:noFill/>
            <a:miter lim="800000"/>
            <a:headEnd/>
            <a:tailEnd/>
          </a:ln>
          <a:effectLst/>
        </p:spPr>
        <p:txBody>
          <a:bodyPr anchor="ctr" anchorCtr="1"/>
          <a:lstStyle/>
          <a:p>
            <a:pPr algn="ctr" eaLnBrk="1" hangingPunct="1">
              <a:defRPr/>
            </a:pPr>
            <a:endParaRPr lang="en-US" sz="4000" dirty="0">
              <a:solidFill>
                <a:schemeClr val="tx2"/>
              </a:solidFill>
              <a:effectLst>
                <a:outerShdw blurRad="38100" dist="38100" dir="2700000" algn="tl">
                  <a:srgbClr val="FFFFFF"/>
                </a:outerShdw>
              </a:effectLst>
              <a:latin typeface="Calibri" pitchFamily="34" charset="0"/>
            </a:endParaRPr>
          </a:p>
        </p:txBody>
      </p:sp>
      <p:pic>
        <p:nvPicPr>
          <p:cNvPr id="13318" name="Picture 14" descr="M29504-14 &amp; 15"/>
          <p:cNvPicPr>
            <a:picLocks noChangeAspect="1" noChangeArrowheads="1"/>
          </p:cNvPicPr>
          <p:nvPr/>
        </p:nvPicPr>
        <p:blipFill>
          <a:blip r:embed="rId2" cstate="email"/>
          <a:srcRect/>
          <a:stretch>
            <a:fillRect/>
          </a:stretch>
        </p:blipFill>
        <p:spPr bwMode="auto">
          <a:xfrm>
            <a:off x="3276600" y="3657600"/>
            <a:ext cx="3200400" cy="2047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381000" y="381000"/>
            <a:ext cx="7772400" cy="5181600"/>
          </a:xfrm>
          <a:prstGeom prst="rect">
            <a:avLst/>
          </a:prstGeom>
        </p:spPr>
        <p:txBody>
          <a:bodyPr/>
          <a:lstStyle/>
          <a:p>
            <a:pPr eaLnBrk="1" hangingPunct="1"/>
            <a:r>
              <a:rPr lang="en-US" sz="3200" dirty="0" smtClean="0">
                <a:solidFill>
                  <a:srgbClr val="FF0000"/>
                </a:solidFill>
                <a:effectLst/>
                <a:latin typeface="Calibri" pitchFamily="34" charset="0"/>
              </a:rPr>
              <a:t>M28876 Cable Assemblies</a:t>
            </a:r>
            <a:br>
              <a:rPr lang="en-US" sz="3200" dirty="0" smtClean="0">
                <a:solidFill>
                  <a:srgbClr val="FF0000"/>
                </a:solidFill>
                <a:effectLst/>
                <a:latin typeface="Calibri" pitchFamily="34" charset="0"/>
              </a:rPr>
            </a:br>
            <a:r>
              <a:rPr lang="en-US" sz="3200" dirty="0" smtClean="0">
                <a:solidFill>
                  <a:srgbClr val="FF0000"/>
                </a:solidFill>
                <a:effectLst/>
                <a:latin typeface="Calibri" pitchFamily="34" charset="0"/>
              </a:rPr>
              <a:t/>
            </a:r>
            <a:br>
              <a:rPr lang="en-US" sz="3200" dirty="0" smtClean="0">
                <a:solidFill>
                  <a:srgbClr val="FF0000"/>
                </a:solidFill>
                <a:effectLst/>
                <a:latin typeface="Calibri" pitchFamily="34" charset="0"/>
              </a:rPr>
            </a:br>
            <a:r>
              <a:rPr lang="en-US" sz="2800" dirty="0" smtClean="0">
                <a:solidFill>
                  <a:schemeClr val="tx1"/>
                </a:solidFill>
                <a:effectLst/>
                <a:latin typeface="Calibri" pitchFamily="34" charset="0"/>
              </a:rPr>
              <a:t>Connector of choice for Navy Shipboard (surface and submarine)</a:t>
            </a: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800" dirty="0" smtClean="0">
                <a:solidFill>
                  <a:schemeClr val="tx1"/>
                </a:solidFill>
                <a:effectLst/>
                <a:latin typeface="Calibri" pitchFamily="34" charset="0"/>
              </a:rPr>
              <a:t>Uses M29504 terminus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High Shock Capable</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Used in other deployed non-tactical applications</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
            </a:r>
            <a:br>
              <a:rPr lang="en-US" sz="2800" dirty="0" smtClean="0">
                <a:solidFill>
                  <a:schemeClr val="tx1"/>
                </a:solidFill>
                <a:effectLst/>
                <a:latin typeface="Calibri" pitchFamily="34" charset="0"/>
              </a:rPr>
            </a:br>
            <a:r>
              <a:rPr lang="en-US" sz="2800" dirty="0" smtClean="0">
                <a:solidFill>
                  <a:schemeClr val="tx1"/>
                </a:solidFill>
                <a:effectLst/>
                <a:latin typeface="Calibri" pitchFamily="34" charset="0"/>
              </a:rPr>
              <a:t>OCC does not manufacture the connector, we manufacture completed assemblies, using our own terminus</a:t>
            </a:r>
            <a:endParaRPr lang="en-US" sz="4400" dirty="0" smtClean="0">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13"/>
          <p:cNvSpPr>
            <a:spLocks noGrp="1" noChangeArrowheads="1"/>
          </p:cNvSpPr>
          <p:nvPr>
            <p:ph type="title" idx="4294967295"/>
          </p:nvPr>
        </p:nvSpPr>
        <p:spPr>
          <a:xfrm>
            <a:off x="381000" y="228600"/>
            <a:ext cx="6324600" cy="609600"/>
          </a:xfrm>
          <a:prstGeom prst="rect">
            <a:avLst/>
          </a:prstGeom>
        </p:spPr>
        <p:txBody>
          <a:bodyPr/>
          <a:lstStyle/>
          <a:p>
            <a:pPr eaLnBrk="1" hangingPunct="1"/>
            <a:r>
              <a:rPr lang="en-US" sz="3200" dirty="0" smtClean="0">
                <a:solidFill>
                  <a:srgbClr val="FF0066"/>
                </a:solidFill>
                <a:latin typeface="Calibri" pitchFamily="34" charset="0"/>
              </a:rPr>
              <a:t>M28876 –Shipboard Assemblies</a:t>
            </a:r>
          </a:p>
        </p:txBody>
      </p:sp>
      <p:pic>
        <p:nvPicPr>
          <p:cNvPr id="17412" name="Picture 4" descr="Applied_28876MQJ"/>
          <p:cNvPicPr preferRelativeResize="0">
            <a:picLocks noChangeAspect="1" noChangeArrowheads="1"/>
          </p:cNvPicPr>
          <p:nvPr/>
        </p:nvPicPr>
        <p:blipFill>
          <a:blip r:embed="rId2" cstate="email"/>
          <a:srcRect/>
          <a:stretch>
            <a:fillRect/>
          </a:stretch>
        </p:blipFill>
        <p:spPr bwMode="auto">
          <a:xfrm>
            <a:off x="6172200" y="3886200"/>
            <a:ext cx="1905000" cy="1905000"/>
          </a:xfrm>
          <a:prstGeom prst="rect">
            <a:avLst/>
          </a:prstGeom>
          <a:noFill/>
          <a:ln w="9525">
            <a:solidFill>
              <a:schemeClr val="tx1"/>
            </a:solidFill>
            <a:miter lim="800000"/>
            <a:headEnd/>
            <a:tailEnd/>
          </a:ln>
        </p:spPr>
      </p:pic>
      <p:sp>
        <p:nvSpPr>
          <p:cNvPr id="17413" name="Text Box 6"/>
          <p:cNvSpPr txBox="1">
            <a:spLocks noChangeArrowheads="1"/>
          </p:cNvSpPr>
          <p:nvPr/>
        </p:nvSpPr>
        <p:spPr bwMode="auto">
          <a:xfrm>
            <a:off x="381000" y="838200"/>
            <a:ext cx="8763000" cy="1815882"/>
          </a:xfrm>
          <a:prstGeom prst="rect">
            <a:avLst/>
          </a:prstGeom>
          <a:noFill/>
          <a:ln w="9525">
            <a:noFill/>
            <a:miter lim="800000"/>
            <a:headEnd/>
            <a:tailEnd/>
          </a:ln>
        </p:spPr>
        <p:txBody>
          <a:bodyPr>
            <a:spAutoFit/>
          </a:bodyPr>
          <a:lstStyle/>
          <a:p>
            <a:r>
              <a:rPr lang="en-US" sz="2400" dirty="0">
                <a:latin typeface="Calibri" pitchFamily="34" charset="0"/>
              </a:rPr>
              <a:t>MIL-PRF-28876  4 , 8 , 18, 31 Channel Fiber Optic Assemblies</a:t>
            </a:r>
          </a:p>
          <a:p>
            <a:r>
              <a:rPr lang="en-US" sz="2000" dirty="0">
                <a:latin typeface="Calibri" pitchFamily="34" charset="0"/>
              </a:rPr>
              <a:t>Currently we purchase these connectors on open market </a:t>
            </a:r>
            <a:endParaRPr lang="en-US" sz="2400" dirty="0">
              <a:latin typeface="Calibri" pitchFamily="34" charset="0"/>
            </a:endParaRPr>
          </a:p>
          <a:p>
            <a:r>
              <a:rPr lang="en-US" sz="2000" dirty="0" smtClean="0">
                <a:latin typeface="Calibri" pitchFamily="34" charset="0"/>
              </a:rPr>
              <a:t>They </a:t>
            </a:r>
            <a:r>
              <a:rPr lang="en-US" sz="2000" dirty="0">
                <a:latin typeface="Calibri" pitchFamily="34" charset="0"/>
              </a:rPr>
              <a:t>are available from several QPL sources: Delphi, AFSI, </a:t>
            </a:r>
            <a:r>
              <a:rPr lang="en-US" sz="2000" dirty="0" err="1">
                <a:latin typeface="Calibri" pitchFamily="34" charset="0"/>
              </a:rPr>
              <a:t>Stran</a:t>
            </a:r>
            <a:r>
              <a:rPr lang="en-US" sz="2000" dirty="0">
                <a:latin typeface="Calibri" pitchFamily="34" charset="0"/>
              </a:rPr>
              <a:t>. </a:t>
            </a:r>
            <a:endParaRPr lang="en-US" sz="2400" dirty="0">
              <a:latin typeface="Calibri" pitchFamily="34" charset="0"/>
            </a:endParaRPr>
          </a:p>
          <a:p>
            <a:endParaRPr lang="en-US" sz="2400" dirty="0">
              <a:latin typeface="Calibri" pitchFamily="34" charset="0"/>
            </a:endParaRPr>
          </a:p>
          <a:p>
            <a:endParaRPr lang="en-US" sz="2400" dirty="0">
              <a:latin typeface="Calibri" pitchFamily="34" charset="0"/>
            </a:endParaRPr>
          </a:p>
        </p:txBody>
      </p:sp>
      <p:pic>
        <p:nvPicPr>
          <p:cNvPr id="17414" name="Picture 9" descr="165_6566"/>
          <p:cNvPicPr>
            <a:picLocks noChangeAspect="1" noChangeArrowheads="1"/>
          </p:cNvPicPr>
          <p:nvPr/>
        </p:nvPicPr>
        <p:blipFill>
          <a:blip r:embed="rId3" cstate="email"/>
          <a:srcRect/>
          <a:stretch>
            <a:fillRect/>
          </a:stretch>
        </p:blipFill>
        <p:spPr bwMode="auto">
          <a:xfrm>
            <a:off x="3352800" y="4038600"/>
            <a:ext cx="2057400" cy="1407695"/>
          </a:xfrm>
          <a:prstGeom prst="rect">
            <a:avLst/>
          </a:prstGeom>
          <a:noFill/>
          <a:ln w="9525">
            <a:solidFill>
              <a:schemeClr val="tx1"/>
            </a:solidFill>
            <a:miter lim="800000"/>
            <a:headEnd/>
            <a:tailEnd/>
          </a:ln>
        </p:spPr>
      </p:pic>
      <p:pic>
        <p:nvPicPr>
          <p:cNvPr id="17415" name="Picture 10" descr="31 m29504-14 TERMINI"/>
          <p:cNvPicPr>
            <a:picLocks noChangeAspect="1" noChangeArrowheads="1"/>
          </p:cNvPicPr>
          <p:nvPr/>
        </p:nvPicPr>
        <p:blipFill>
          <a:blip r:embed="rId4" cstate="email"/>
          <a:srcRect/>
          <a:stretch>
            <a:fillRect/>
          </a:stretch>
        </p:blipFill>
        <p:spPr bwMode="auto">
          <a:xfrm>
            <a:off x="609600" y="3962400"/>
            <a:ext cx="1905000" cy="1547813"/>
          </a:xfrm>
          <a:prstGeom prst="rect">
            <a:avLst/>
          </a:prstGeom>
          <a:noFill/>
          <a:ln w="9525">
            <a:solidFill>
              <a:schemeClr val="tx1"/>
            </a:solidFill>
            <a:miter lim="800000"/>
            <a:headEnd/>
            <a:tailEnd/>
          </a:ln>
        </p:spPr>
      </p:pic>
      <p:pic>
        <p:nvPicPr>
          <p:cNvPr id="17418" name="Picture 20" descr="M28876-1 WBACKSHELL"/>
          <p:cNvPicPr>
            <a:picLocks noChangeAspect="1" noChangeArrowheads="1"/>
          </p:cNvPicPr>
          <p:nvPr/>
        </p:nvPicPr>
        <p:blipFill>
          <a:blip r:embed="rId5" cstate="email"/>
          <a:srcRect/>
          <a:stretch>
            <a:fillRect/>
          </a:stretch>
        </p:blipFill>
        <p:spPr bwMode="auto">
          <a:xfrm>
            <a:off x="3352800" y="2133600"/>
            <a:ext cx="1981200" cy="1485900"/>
          </a:xfrm>
          <a:prstGeom prst="rect">
            <a:avLst/>
          </a:prstGeom>
          <a:noFill/>
          <a:ln w="9525">
            <a:solidFill>
              <a:schemeClr val="tx1"/>
            </a:solidFill>
            <a:miter lim="800000"/>
            <a:headEnd/>
            <a:tailEnd/>
          </a:ln>
        </p:spPr>
      </p:pic>
      <p:pic>
        <p:nvPicPr>
          <p:cNvPr id="17419" name="Picture 21" descr="M2887-7 C"/>
          <p:cNvPicPr>
            <a:picLocks noChangeAspect="1" noChangeArrowheads="1"/>
          </p:cNvPicPr>
          <p:nvPr/>
        </p:nvPicPr>
        <p:blipFill>
          <a:blip r:embed="rId6" cstate="email"/>
          <a:srcRect/>
          <a:stretch>
            <a:fillRect/>
          </a:stretch>
        </p:blipFill>
        <p:spPr bwMode="auto">
          <a:xfrm>
            <a:off x="533400" y="2133600"/>
            <a:ext cx="1930400" cy="1447800"/>
          </a:xfrm>
          <a:prstGeom prst="rect">
            <a:avLst/>
          </a:prstGeom>
          <a:noFill/>
          <a:ln w="9525">
            <a:solidFill>
              <a:schemeClr val="tx1"/>
            </a:solidFill>
            <a:miter lim="800000"/>
            <a:headEnd/>
            <a:tailEnd/>
          </a:ln>
        </p:spPr>
      </p:pic>
      <p:pic>
        <p:nvPicPr>
          <p:cNvPr id="17420" name="Picture 22" descr="M28876-1F CLOSE UP"/>
          <p:cNvPicPr>
            <a:picLocks noChangeAspect="1" noChangeArrowheads="1"/>
          </p:cNvPicPr>
          <p:nvPr/>
        </p:nvPicPr>
        <p:blipFill>
          <a:blip r:embed="rId7" cstate="email"/>
          <a:srcRect/>
          <a:stretch>
            <a:fillRect/>
          </a:stretch>
        </p:blipFill>
        <p:spPr bwMode="auto">
          <a:xfrm>
            <a:off x="6172200" y="2133600"/>
            <a:ext cx="1905000" cy="14287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sz="quarter" idx="4294967295"/>
          </p:nvPr>
        </p:nvSpPr>
        <p:spPr>
          <a:xfrm>
            <a:off x="457200" y="228600"/>
            <a:ext cx="7772400" cy="5486400"/>
          </a:xfrm>
          <a:prstGeom prst="rect">
            <a:avLst/>
          </a:prstGeom>
        </p:spPr>
        <p:txBody>
          <a:bodyPr/>
          <a:lstStyle/>
          <a:p>
            <a:pPr eaLnBrk="1" hangingPunct="1"/>
            <a:r>
              <a:rPr lang="en-US" sz="3200" dirty="0" smtClean="0">
                <a:solidFill>
                  <a:srgbClr val="FF0000"/>
                </a:solidFill>
                <a:effectLst/>
                <a:latin typeface="Calibri" pitchFamily="34" charset="0"/>
              </a:rPr>
              <a:t>TFOCA &amp; COTS-83526</a:t>
            </a:r>
            <a:r>
              <a:rPr lang="en-US" sz="3600" dirty="0" smtClean="0">
                <a:solidFill>
                  <a:srgbClr val="FF0000"/>
                </a:solidFill>
                <a:effectLst/>
                <a:latin typeface="Calibri" pitchFamily="34" charset="0"/>
              </a:rPr>
              <a:t/>
            </a:r>
            <a:br>
              <a:rPr lang="en-US" sz="3600" dirty="0" smtClean="0">
                <a:solidFill>
                  <a:srgbClr val="FF0000"/>
                </a:solidFill>
                <a:effectLst/>
                <a:latin typeface="Calibri" pitchFamily="34" charset="0"/>
              </a:rPr>
            </a:br>
            <a:r>
              <a:rPr lang="en-US" sz="2800" dirty="0" smtClean="0">
                <a:solidFill>
                  <a:schemeClr val="tx1"/>
                </a:solidFill>
                <a:effectLst/>
                <a:latin typeface="Calibri" pitchFamily="34" charset="0"/>
              </a:rPr>
              <a:t>Applications include:</a:t>
            </a: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Military Tactical Communications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Defense Mobility</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Rapid Deployment</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Reliable</a:t>
            </a:r>
            <a:r>
              <a:rPr lang="en-US" sz="2400" b="1" dirty="0" smtClean="0">
                <a:latin typeface="Calibri" pitchFamily="34" charset="0"/>
              </a:rPr>
              <a:t/>
            </a:r>
            <a:br>
              <a:rPr lang="en-US" sz="2400" b="1" dirty="0" smtClean="0">
                <a:latin typeface="Calibri" pitchFamily="34" charset="0"/>
              </a:rPr>
            </a:br>
            <a:r>
              <a:rPr lang="en-US" sz="2400" dirty="0" smtClean="0">
                <a:solidFill>
                  <a:schemeClr val="tx1"/>
                </a:solidFill>
                <a:effectLst/>
                <a:latin typeface="Calibri" pitchFamily="34" charset="0"/>
              </a:rPr>
              <a:t>Disaster Recovery</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Mining</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Oil &amp; Gas</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Deployable Broadcast</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
            </a:r>
            <a:br>
              <a:rPr lang="en-US" sz="2400" dirty="0" smtClean="0">
                <a:solidFill>
                  <a:schemeClr val="tx1"/>
                </a:solidFill>
                <a:effectLst/>
                <a:latin typeface="Calibri" pitchFamily="34" charset="0"/>
              </a:rPr>
            </a:br>
            <a:r>
              <a:rPr lang="en-US" sz="2400" dirty="0" smtClean="0">
                <a:solidFill>
                  <a:schemeClr val="tx1"/>
                </a:solidFill>
                <a:effectLst/>
                <a:latin typeface="Calibri" pitchFamily="34" charset="0"/>
              </a:rPr>
              <a:t>Generally, very hostile, rough handling, severe environments. </a:t>
            </a:r>
            <a:endParaRPr lang="en-US" sz="4400" dirty="0" smtClean="0">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C_Icon_Template re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OCC_Icon_Template rev2</Template>
  <TotalTime>9201</TotalTime>
  <Words>1624</Words>
  <Application>Microsoft Office PowerPoint</Application>
  <PresentationFormat>On-screen Show (4:3)</PresentationFormat>
  <Paragraphs>299</Paragraphs>
  <Slides>49</Slides>
  <Notes>10</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49</vt:i4>
      </vt:variant>
    </vt:vector>
  </HeadingPairs>
  <TitlesOfParts>
    <vt:vector size="52" baseType="lpstr">
      <vt:lpstr>OCC_Icon_Template rev2</vt:lpstr>
      <vt:lpstr>1_Office Theme</vt:lpstr>
      <vt:lpstr>http://amber/Product Literature/DATASHEET DEVELOPMENT/RUGGED RJ-45 COMPONENT/ECRD2103U0A-001(Flng_mnt_Kit) (2).pdf</vt:lpstr>
      <vt:lpstr>Slide 1</vt:lpstr>
      <vt:lpstr>Slide 2</vt:lpstr>
      <vt:lpstr>ST Connectors “Single Terminus”  All connectors are plugs and mate using an ST adapter  U.S. Military Specification version Extreme explosive shock and vibration applications  COTS -Commercial equivalents versions Reliable harsh environments moderate vibration     </vt:lpstr>
      <vt:lpstr>MIL ST and Adapters</vt:lpstr>
      <vt:lpstr>M29504/14 /15  Terminus  Used in:  Shipboard connectors  Pierside connectors  Higher Density Tactical Connectors </vt:lpstr>
      <vt:lpstr>M29504/14 &amp; M29504/15  Termini</vt:lpstr>
      <vt:lpstr>M28876 Cable Assemblies  Connector of choice for Navy Shipboard (surface and submarine) Uses M29504 terminus High Shock Capable Used in other deployed non-tactical applications  OCC does not manufacture the connector, we manufacture completed assemblies, using our own terminus</vt:lpstr>
      <vt:lpstr>M28876 –Shipboard Assemblies</vt:lpstr>
      <vt:lpstr>TFOCA &amp; COTS-83526 Applications include: Military Tactical Communications Defense Mobility Rapid Deployment Reliable Disaster Recovery Mining Oil &amp; Gas Deployable Broadcast  Generally, very hostile, rough handling, severe environments. </vt:lpstr>
      <vt:lpstr>Slide 10</vt:lpstr>
      <vt:lpstr>Slide 11</vt:lpstr>
      <vt:lpstr>“TFOCA” Refers to the original  2 Channel, Biconic, Tactical Fiber Optic Cable Assembly developed by AT&amp;T. There is no trademark or patent on TFOCA “TFOCA-IITM “ refers to the second generation of this product, developed at Fiber Systems.  3 of 4 original patent holders are at OCC-Dallas. OCC-Dallas manufactures BOTH of these product families. The TM is registered to AFSI and owns the original patent. Our product does not infringe on any AFSI patent There currently is no released specification for the TFOCA-II A specification was written under Mil-PRF-83526/16 and /17 but was retracted during the patent litigation period.  It has not been re-released.  We sell our product as COTS-83526 and our product met the requirements of the specification as previously spelled out </vt:lpstr>
      <vt:lpstr>COTS-MIL-PRF-83526 - 4 CH Version</vt:lpstr>
      <vt:lpstr>Slide 14</vt:lpstr>
      <vt:lpstr>Slide 15</vt:lpstr>
      <vt:lpstr>EZ-MATETM - A commercial TFOCA Variant  Utilized the proven TFOCA system Developed as a commercial version that was unique &amp; not involved in patent issues  Enhanced, simplified end face for ease of mating </vt:lpstr>
      <vt:lpstr>Slide 17</vt:lpstr>
      <vt:lpstr>PIERSIDE CONNECTORS Originally designed for U.S. Navy ships docked at piers.   Now used in mining, broadcast, military tactical, seismic applications including U.S. Army.  Hermaphroditic Connectors Removable end cap for cleaning inspection SM/MM Mil-Spec termini used</vt:lpstr>
      <vt:lpstr>6 or 12 CH Hermaphroditic (“Pierside”)  </vt:lpstr>
      <vt:lpstr>Pier Connection Application</vt:lpstr>
      <vt:lpstr>Slide 21</vt:lpstr>
      <vt:lpstr>Mini-Hermaphroditic</vt:lpstr>
      <vt:lpstr>REELS OCC-Dallas Designed  and Manufacturing  Tactical Oil &amp; Gas Broadcast Test Sites Disaster Recovery Teams  We also utilize other manufacturer’s customer specified reels</vt:lpstr>
      <vt:lpstr>OCC-Dallas REELS</vt:lpstr>
      <vt:lpstr>Current Mil-TAC Reels</vt:lpstr>
      <vt:lpstr>OCC-Dallas REELS </vt:lpstr>
      <vt:lpstr>Summary  OCC-Dallas REELS</vt:lpstr>
      <vt:lpstr>Stackable AFO vs RFO</vt:lpstr>
      <vt:lpstr>AFO Accessories</vt:lpstr>
      <vt:lpstr>OCC-Dallas BACKPACK SYSTEMS </vt:lpstr>
      <vt:lpstr>Slide 31</vt:lpstr>
      <vt:lpstr>CLEANING KITS  </vt:lpstr>
      <vt:lpstr>OCC-Dallas CLEANING KITS</vt:lpstr>
      <vt:lpstr>Slide 34</vt:lpstr>
      <vt:lpstr>COMPONENTS, ACCESSORIES</vt:lpstr>
      <vt:lpstr>Competes with Leading Suppliers of Rugged RJ-45 </vt:lpstr>
      <vt:lpstr>Summary: RJ-45 Electrical Connector</vt:lpstr>
      <vt:lpstr>D38999 Fiber Optic “Assemblies”   We build assemblies utilizing the D38999 Connectors   OCC-Dallas does not manufacture the D38999 connectors we procure them from multiple sources  Can accommodate copper and fiber  D-38999 connectors are inexpensive. Termini for these, M29504/4 &amp; /5 are very expensive  Not always the best connector choice for an application, but often specified due to having a Mil-Spec pedigree.    </vt:lpstr>
      <vt:lpstr>DTL-38999 Connector Assemblies</vt:lpstr>
      <vt:lpstr>F-LINKTM Commercial Harsh Environment Connector System  Fiber Optic or Electrical - or Both (composite)</vt:lpstr>
      <vt:lpstr>Why F-LINKTM </vt:lpstr>
      <vt:lpstr>F-LINKTM</vt:lpstr>
      <vt:lpstr>Slide 43</vt:lpstr>
      <vt:lpstr>“IRIS” BREAKAWAY  Municipalities Emergency Equipment Companies </vt:lpstr>
      <vt:lpstr>IRIS</vt:lpstr>
      <vt:lpstr>Break Away Connector System</vt:lpstr>
      <vt:lpstr>Break Away Connector System</vt:lpstr>
      <vt:lpstr>Self Closing Dust Cover (affectionately:  Toilet Seat)</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Hazelton</dc:creator>
  <cp:lastModifiedBy>Heather Johnson</cp:lastModifiedBy>
  <cp:revision>304</cp:revision>
  <dcterms:created xsi:type="dcterms:W3CDTF">2004-06-18T13:30:56Z</dcterms:created>
  <dcterms:modified xsi:type="dcterms:W3CDTF">2011-04-28T15:47:55Z</dcterms:modified>
</cp:coreProperties>
</file>